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handoutMasterIdLst>
    <p:handoutMasterId r:id="rId10"/>
  </p:handoutMasterIdLst>
  <p:sldIdLst>
    <p:sldId id="361" r:id="rId2"/>
    <p:sldId id="422" r:id="rId3"/>
    <p:sldId id="423" r:id="rId4"/>
    <p:sldId id="384" r:id="rId5"/>
    <p:sldId id="424" r:id="rId6"/>
    <p:sldId id="425" r:id="rId7"/>
    <p:sldId id="42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DE8"/>
    <a:srgbClr val="CED8CD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3" autoAdjust="0"/>
    <p:restoredTop sz="94660"/>
  </p:normalViewPr>
  <p:slideViewPr>
    <p:cSldViewPr>
      <p:cViewPr>
        <p:scale>
          <a:sx n="80" d="100"/>
          <a:sy n="80" d="100"/>
        </p:scale>
        <p:origin x="-63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3" tIns="45427" rIns="90853" bIns="45427" numCol="1" anchor="t" anchorCtr="0" compatLnSpc="1">
            <a:prstTxWarp prst="textNoShape">
              <a:avLst/>
            </a:prstTxWarp>
          </a:bodyPr>
          <a:lstStyle>
            <a:lvl1pPr defTabSz="9089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3" tIns="45427" rIns="90853" bIns="45427" numCol="1" anchor="t" anchorCtr="0" compatLnSpc="1">
            <a:prstTxWarp prst="textNoShape">
              <a:avLst/>
            </a:prstTxWarp>
          </a:bodyPr>
          <a:lstStyle>
            <a:lvl1pPr algn="r" defTabSz="9089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2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3" tIns="45427" rIns="90853" bIns="45427" numCol="1" anchor="b" anchorCtr="0" compatLnSpc="1">
            <a:prstTxWarp prst="textNoShape">
              <a:avLst/>
            </a:prstTxWarp>
          </a:bodyPr>
          <a:lstStyle>
            <a:lvl1pPr defTabSz="9089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53" tIns="45427" rIns="90853" bIns="45427" numCol="1" anchor="b" anchorCtr="0" compatLnSpc="1">
            <a:prstTxWarp prst="textNoShape">
              <a:avLst/>
            </a:prstTxWarp>
          </a:bodyPr>
          <a:lstStyle>
            <a:lvl1pPr algn="r" defTabSz="908934">
              <a:defRPr sz="1200"/>
            </a:lvl1pPr>
          </a:lstStyle>
          <a:p>
            <a:pPr>
              <a:defRPr/>
            </a:pPr>
            <a:fld id="{94D4B4FF-1125-4A7D-874E-5D671D64E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823" y="4416099"/>
            <a:ext cx="5610754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pPr>
              <a:defRPr/>
            </a:pPr>
            <a:fld id="{36F632E5-595F-4275-A698-E58102E96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62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540E0-F9E2-4BF9-8E74-9D25A7AB43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ESF2 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4363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BB82-55A3-4AD0-B8F3-ED29D1EA9D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3F2-77C0-4769-A924-3E52A0F14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DA6B-00CA-4AF2-A213-0431E9D5E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1049F-3906-41A7-870E-BDA190597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A5762-11C0-4B38-A899-B791489E2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0AD29-BB54-49BF-8B26-11D89F1EA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4554-CFC0-4ACA-A75D-D1669DD70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0ED0B-56AC-4BF0-8C49-97E5223A3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E4D94-9EE2-4A18-83B1-62C16282D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19B78-BF46-456E-AE34-1F8377249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2AB84-4103-4D03-A11A-7F5DEA626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A9E1-40D4-44BE-B941-439BBCC96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460A8-E2EC-4404-8EAE-DB5875A93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56D1-90B1-4B11-95F5-1F9EA0268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211A7-6F0C-4C8A-A030-5C2365C96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Department of Paper and </a:t>
            </a:r>
            <a:br>
              <a:rPr lang="en-US" altLang="en-US"/>
            </a:br>
            <a:r>
              <a:rPr lang="en-US" altLang="en-US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A4FB85F3-46E7-4E56-B63B-E6DEE4905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8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ESF2 RGB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" y="624363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  <p:sldLayoutId id="2147483672" r:id="rId12"/>
    <p:sldLayoutId id="2147483671" r:id="rId13"/>
    <p:sldLayoutId id="2147483670" r:id="rId14"/>
    <p:sldLayoutId id="2147483669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altLang="en-US" sz="1000" b="1">
                <a:latin typeface="+mj-lt"/>
              </a:rPr>
              <a:t>Department of Paper and </a:t>
            </a:r>
            <a:br>
              <a:rPr lang="en-US" altLang="en-US" sz="1000" b="1">
                <a:latin typeface="+mj-lt"/>
              </a:rPr>
            </a:br>
            <a:r>
              <a:rPr lang="en-US" altLang="en-US" sz="1000" b="1">
                <a:latin typeface="+mj-lt"/>
              </a:rPr>
              <a:t>Bioprocess Engineering</a:t>
            </a:r>
          </a:p>
          <a:p>
            <a:pPr algn="ctr">
              <a:defRPr/>
            </a:pPr>
            <a:endParaRPr lang="en-US" altLang="en-US" sz="1000" b="1">
              <a:latin typeface="+mj-lt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NC State Foundation Board Meeting</a:t>
            </a:r>
            <a:endParaRPr lang="en-US" dirty="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 September 2013</a:t>
            </a:r>
            <a:endParaRPr lang="en-US" dirty="0" smtClean="0"/>
          </a:p>
          <a:p>
            <a:pPr eaLnBrk="1" hangingPunct="1"/>
            <a:r>
              <a:rPr lang="en-US" dirty="0" smtClean="0"/>
              <a:t>Gary M. </a:t>
            </a:r>
            <a:r>
              <a:rPr lang="en-US" dirty="0" smtClean="0"/>
              <a:t>Scott</a:t>
            </a:r>
          </a:p>
          <a:p>
            <a:pPr eaLnBrk="1" hangingPunct="1"/>
            <a:r>
              <a:rPr lang="en-US" dirty="0" smtClean="0"/>
              <a:t>SUNY-ESF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5BB82-55A3-4AD0-B8F3-ED29D1EA9DA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Educational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B.S.</a:t>
            </a:r>
          </a:p>
          <a:p>
            <a:pPr lvl="1"/>
            <a:r>
              <a:rPr lang="en-US" dirty="0" smtClean="0"/>
              <a:t>Bioprocess Engineering</a:t>
            </a:r>
          </a:p>
          <a:p>
            <a:pPr lvl="1"/>
            <a:r>
              <a:rPr lang="en-US" dirty="0" smtClean="0"/>
              <a:t>Paper Engineering</a:t>
            </a:r>
          </a:p>
          <a:p>
            <a:pPr lvl="1"/>
            <a:r>
              <a:rPr lang="en-US" dirty="0" smtClean="0"/>
              <a:t>Paper Science</a:t>
            </a:r>
          </a:p>
          <a:p>
            <a:r>
              <a:rPr lang="en-US" dirty="0" smtClean="0"/>
              <a:t>MPS</a:t>
            </a:r>
          </a:p>
          <a:p>
            <a:pPr lvl="1"/>
            <a:r>
              <a:rPr lang="en-US" dirty="0" smtClean="0"/>
              <a:t>Paper and Bioprocess Engineering</a:t>
            </a:r>
          </a:p>
          <a:p>
            <a:r>
              <a:rPr lang="en-US" dirty="0" smtClean="0"/>
              <a:t>MS &amp; PhD</a:t>
            </a:r>
          </a:p>
          <a:p>
            <a:pPr lvl="1"/>
            <a:r>
              <a:rPr lang="en-US" dirty="0"/>
              <a:t>Paper and Bioprocess Engineering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0ED0B-56AC-4BF0-8C49-97E5223A3EFD}" type="slidenum">
              <a:rPr lang="en-US" altLang="en-US" smtClean="0"/>
              <a:pPr>
                <a:defRPr/>
              </a:pPr>
              <a:t>2</a:t>
            </a:fld>
            <a:endParaRPr lang="en-US" altLang="en-US" smtClean="0"/>
          </a:p>
          <a:p>
            <a:pPr>
              <a:defRPr/>
            </a:pPr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577" y="914400"/>
            <a:ext cx="455622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8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Educational Programs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Undergraduate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Engineering</a:t>
            </a:r>
          </a:p>
          <a:p>
            <a:pPr lvl="1"/>
            <a:r>
              <a:rPr lang="en-US" dirty="0" smtClean="0"/>
              <a:t>Under ABET/EAC General Engineering criteria</a:t>
            </a:r>
          </a:p>
          <a:p>
            <a:endParaRPr lang="en-US" dirty="0" smtClean="0"/>
          </a:p>
          <a:p>
            <a:r>
              <a:rPr lang="en-US" dirty="0" smtClean="0"/>
              <a:t>Bioprocess Engineering</a:t>
            </a:r>
          </a:p>
          <a:p>
            <a:pPr lvl="1"/>
            <a:r>
              <a:rPr lang="en-US" dirty="0" smtClean="0"/>
              <a:t>Under ABET/EAC Chemical Engineering criteria</a:t>
            </a:r>
          </a:p>
          <a:p>
            <a:endParaRPr lang="en-US" dirty="0" smtClean="0"/>
          </a:p>
          <a:p>
            <a:r>
              <a:rPr lang="en-US" dirty="0" smtClean="0"/>
              <a:t>Paper Science</a:t>
            </a:r>
          </a:p>
          <a:p>
            <a:pPr lvl="1"/>
            <a:r>
              <a:rPr lang="en-US" dirty="0" smtClean="0"/>
              <a:t>Not externally accredited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0ED0B-56AC-4BF0-8C49-97E5223A3EFD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32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altLang="en-US" sz="1000" b="1">
                <a:latin typeface="Garamond" pitchFamily="18" charset="0"/>
              </a:rPr>
              <a:t>Department of Paper and </a:t>
            </a:r>
            <a:br>
              <a:rPr lang="en-US" altLang="en-US" sz="1000" b="1">
                <a:latin typeface="Garamond" pitchFamily="18" charset="0"/>
              </a:rPr>
            </a:br>
            <a:r>
              <a:rPr lang="en-US" altLang="en-US" sz="1000" b="1">
                <a:latin typeface="Garamond" pitchFamily="18" charset="0"/>
              </a:rPr>
              <a:t>Bioprocess Engineering</a:t>
            </a:r>
          </a:p>
          <a:p>
            <a:pPr algn="ctr"/>
            <a:endParaRPr lang="en-US" altLang="en-US" sz="1000" b="1">
              <a:latin typeface="Garamond" pitchFamily="18" charset="0"/>
            </a:endParaRPr>
          </a:p>
        </p:txBody>
      </p:sp>
      <p:sp>
        <p:nvSpPr>
          <p:cNvPr id="6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5386C04-678B-4EC2-9D31-AC01B5A65F87}" type="slidenum">
              <a:rPr lang="en-US" altLang="en-US" sz="1200">
                <a:latin typeface="+mj-lt"/>
              </a:rPr>
              <a:pPr algn="r">
                <a:defRPr/>
              </a:pPr>
              <a:t>4</a:t>
            </a:fld>
            <a:endParaRPr lang="en-US" altLang="en-US" sz="1200">
              <a:latin typeface="+mj-lt"/>
            </a:endParaRPr>
          </a:p>
          <a:p>
            <a:pPr algn="r">
              <a:defRPr/>
            </a:pPr>
            <a:endParaRPr lang="en-US" altLang="en-US" sz="1200">
              <a:latin typeface="+mj-lt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Addressing Costs</a:t>
            </a:r>
            <a:endParaRPr lang="en-US" dirty="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Tuition is rising slowing over the next 3 years</a:t>
            </a:r>
          </a:p>
          <a:p>
            <a:pPr lvl="1"/>
            <a:r>
              <a:rPr lang="en-US" dirty="0" smtClean="0"/>
              <a:t>$300/</a:t>
            </a:r>
            <a:r>
              <a:rPr lang="en-US" dirty="0" err="1" smtClean="0"/>
              <a:t>yr</a:t>
            </a:r>
            <a:r>
              <a:rPr lang="en-US" dirty="0" smtClean="0"/>
              <a:t> increase</a:t>
            </a:r>
          </a:p>
          <a:p>
            <a:pPr lvl="1"/>
            <a:endParaRPr lang="en-US" dirty="0"/>
          </a:p>
          <a:p>
            <a:r>
              <a:rPr lang="en-US" dirty="0" smtClean="0"/>
              <a:t>Scholarship levels are determined by number of students and available funds from the endowment</a:t>
            </a:r>
          </a:p>
          <a:p>
            <a:endParaRPr lang="en-US" dirty="0"/>
          </a:p>
          <a:p>
            <a:r>
              <a:rPr lang="en-US" dirty="0" smtClean="0"/>
              <a:t>Available funds are still 4% of a five-year average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460A8-E2EC-4404-8EAE-DB5875A9341A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Alumni and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could do better</a:t>
            </a:r>
          </a:p>
          <a:p>
            <a:endParaRPr lang="en-US" dirty="0"/>
          </a:p>
          <a:p>
            <a:r>
              <a:rPr lang="en-US" dirty="0" smtClean="0"/>
              <a:t>Just starting to use social media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LinkedIn</a:t>
            </a:r>
          </a:p>
          <a:p>
            <a:pPr lvl="1"/>
            <a:r>
              <a:rPr lang="en-US" dirty="0" smtClean="0"/>
              <a:t>Blogs</a:t>
            </a:r>
          </a:p>
          <a:p>
            <a:pPr lvl="1"/>
            <a:endParaRPr lang="en-US" dirty="0"/>
          </a:p>
          <a:p>
            <a:r>
              <a:rPr lang="en-US" dirty="0" smtClean="0"/>
              <a:t>Plan for this year to contact “Bioprocess Engineering” companies with program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0ED0B-56AC-4BF0-8C49-97E5223A3EFD}" type="slidenum">
              <a:rPr lang="en-US" altLang="en-US" smtClean="0"/>
              <a:pPr>
                <a:defRPr/>
              </a:pPr>
              <a:t>5</a:t>
            </a:fld>
            <a:endParaRPr lang="en-US" altLang="en-US" smtClean="0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59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for growth in the MPS program</a:t>
            </a:r>
          </a:p>
          <a:p>
            <a:pPr lvl="1"/>
            <a:r>
              <a:rPr lang="en-US" dirty="0" smtClean="0"/>
              <a:t>Non-thesis masters</a:t>
            </a:r>
          </a:p>
          <a:p>
            <a:pPr lvl="1"/>
            <a:r>
              <a:rPr lang="en-US" dirty="0" smtClean="0"/>
              <a:t>College has incentives to bring in self-paying graduate students</a:t>
            </a:r>
          </a:p>
          <a:p>
            <a:pPr lvl="1"/>
            <a:r>
              <a:rPr lang="en-US" dirty="0" smtClean="0"/>
              <a:t>Recruiting students outside the department that are finishing their BS degree (and can’t find a job in their major)</a:t>
            </a:r>
          </a:p>
          <a:p>
            <a:r>
              <a:rPr lang="en-US" dirty="0" smtClean="0"/>
              <a:t>Student Recruiting</a:t>
            </a:r>
          </a:p>
          <a:p>
            <a:pPr lvl="1"/>
            <a:r>
              <a:rPr lang="en-US" dirty="0" smtClean="0"/>
              <a:t>Working with college admissions</a:t>
            </a:r>
          </a:p>
          <a:p>
            <a:pPr lvl="1"/>
            <a:r>
              <a:rPr lang="en-US" dirty="0" smtClean="0"/>
              <a:t>Engineering and job fairs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0ED0B-56AC-4BF0-8C49-97E5223A3EFD}" type="slidenum">
              <a:rPr lang="en-US" altLang="en-US" smtClean="0"/>
              <a:pPr>
                <a:defRPr/>
              </a:pPr>
              <a:t>6</a:t>
            </a:fld>
            <a:endParaRPr lang="en-US" altLang="en-US" smtClean="0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69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Funding at all levels</a:t>
            </a:r>
          </a:p>
          <a:p>
            <a:pPr lvl="1"/>
            <a:r>
              <a:rPr lang="en-US" dirty="0" smtClean="0"/>
              <a:t>Institutional support of programs</a:t>
            </a:r>
          </a:p>
          <a:p>
            <a:pPr lvl="1"/>
            <a:r>
              <a:rPr lang="en-US" dirty="0" smtClean="0"/>
              <a:t>Student enrollment increases may squeeze scholarship money</a:t>
            </a:r>
          </a:p>
          <a:p>
            <a:pPr lvl="1"/>
            <a:r>
              <a:rPr lang="en-US" dirty="0" smtClean="0"/>
              <a:t>Research support</a:t>
            </a:r>
          </a:p>
          <a:p>
            <a:r>
              <a:rPr lang="en-US" dirty="0" smtClean="0"/>
              <a:t>Attracting students</a:t>
            </a:r>
          </a:p>
          <a:p>
            <a:pPr lvl="1"/>
            <a:r>
              <a:rPr lang="en-US" dirty="0" smtClean="0"/>
              <a:t>High school students do not understand engineering programs, especially the “different” ones</a:t>
            </a:r>
          </a:p>
          <a:p>
            <a:r>
              <a:rPr lang="en-US" dirty="0" smtClean="0"/>
              <a:t>System-wide mandates</a:t>
            </a:r>
          </a:p>
          <a:p>
            <a:pPr lvl="1"/>
            <a:r>
              <a:rPr lang="en-US" dirty="0" smtClean="0"/>
              <a:t>Credit-hour limits</a:t>
            </a:r>
          </a:p>
          <a:p>
            <a:pPr lvl="1"/>
            <a:r>
              <a:rPr lang="en-US" dirty="0" smtClean="0"/>
              <a:t>“Seamless” transfer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Department of Paper and </a:t>
            </a:r>
            <a:br>
              <a:rPr lang="en-US" altLang="en-US" smtClean="0"/>
            </a:br>
            <a:r>
              <a:rPr lang="en-US" altLang="en-US" smtClean="0"/>
              <a:t>Bioprocess Engineering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0ED0B-56AC-4BF0-8C49-97E5223A3EFD}" type="slidenum">
              <a:rPr lang="en-US" altLang="en-US" smtClean="0"/>
              <a:pPr>
                <a:defRPr/>
              </a:pPr>
              <a:t>7</a:t>
            </a:fld>
            <a:endParaRPr lang="en-US" altLang="en-US" smtClean="0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10522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271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NC State Foundation Board Meeting</vt:lpstr>
      <vt:lpstr>Current Educational Programs</vt:lpstr>
      <vt:lpstr>Current Educational Programs  Undergraduate Accreditation</vt:lpstr>
      <vt:lpstr>Addressing Costs</vt:lpstr>
      <vt:lpstr>Reaching Alumni and Corporations</vt:lpstr>
      <vt:lpstr>Strengths and Opportunities</vt:lpstr>
      <vt:lpstr>Future Challenges and Opportunities</vt:lpstr>
    </vt:vector>
  </TitlesOfParts>
  <Company>SUNY-ESF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Engineering Calculations</dc:title>
  <dc:creator>Gary M. Scott</dc:creator>
  <cp:lastModifiedBy>Administrator</cp:lastModifiedBy>
  <cp:revision>133</cp:revision>
  <cp:lastPrinted>2012-03-21T17:04:24Z</cp:lastPrinted>
  <dcterms:created xsi:type="dcterms:W3CDTF">2009-08-26T17:38:50Z</dcterms:created>
  <dcterms:modified xsi:type="dcterms:W3CDTF">2013-09-12T11:38:04Z</dcterms:modified>
</cp:coreProperties>
</file>