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CE%20Rat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690507436570429"/>
          <c:y val="0.19248585259144668"/>
          <c:w val="0.71388801399825064"/>
          <c:h val="0.6571397874103696"/>
        </c:manualLayout>
      </c:layout>
      <c:barChart>
        <c:barDir val="col"/>
        <c:grouping val="stacked"/>
        <c:ser>
          <c:idx val="0"/>
          <c:order val="0"/>
          <c:tx>
            <c:strRef>
              <c:f>Sheet1!$C$4</c:f>
              <c:strCache>
                <c:ptCount val="1"/>
                <c:pt idx="0">
                  <c:v>Males</c:v>
                </c:pt>
              </c:strCache>
            </c:strRef>
          </c:tx>
          <c:dLbls>
            <c:showVal val="1"/>
          </c:dLbls>
          <c:cat>
            <c:numRef>
              <c:f>Sheet1!$B$5:$B$10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Sheet1!$C$5:$C$10</c:f>
              <c:numCache>
                <c:formatCode>General</c:formatCode>
                <c:ptCount val="6"/>
                <c:pt idx="0">
                  <c:v>59</c:v>
                </c:pt>
                <c:pt idx="1">
                  <c:v>95</c:v>
                </c:pt>
                <c:pt idx="2">
                  <c:v>103</c:v>
                </c:pt>
                <c:pt idx="3">
                  <c:v>123</c:v>
                </c:pt>
                <c:pt idx="4">
                  <c:v>108</c:v>
                </c:pt>
                <c:pt idx="5">
                  <c:v>143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Females</c:v>
                </c:pt>
              </c:strCache>
            </c:strRef>
          </c:tx>
          <c:dLbls>
            <c:showVal val="1"/>
          </c:dLbls>
          <c:cat>
            <c:numRef>
              <c:f>Sheet1!$B$5:$B$10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Sheet1!$D$5:$D$10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33</c:v>
                </c:pt>
                <c:pt idx="3">
                  <c:v>46</c:v>
                </c:pt>
                <c:pt idx="4">
                  <c:v>61</c:v>
                </c:pt>
                <c:pt idx="5">
                  <c:v>39</c:v>
                </c:pt>
              </c:numCache>
            </c:numRef>
          </c:val>
        </c:ser>
        <c:overlap val="100"/>
        <c:axId val="134689536"/>
        <c:axId val="143822848"/>
      </c:barChart>
      <c:catAx>
        <c:axId val="134689536"/>
        <c:scaling>
          <c:orientation val="minMax"/>
        </c:scaling>
        <c:axPos val="b"/>
        <c:numFmt formatCode="General" sourceLinked="1"/>
        <c:tickLblPos val="nextTo"/>
        <c:crossAx val="143822848"/>
        <c:crosses val="autoZero"/>
        <c:auto val="1"/>
        <c:lblAlgn val="ctr"/>
        <c:lblOffset val="100"/>
      </c:catAx>
      <c:valAx>
        <c:axId val="143822848"/>
        <c:scaling>
          <c:orientation val="minMax"/>
        </c:scaling>
        <c:axPos val="l"/>
        <c:majorGridlines/>
        <c:numFmt formatCode="General" sourceLinked="1"/>
        <c:tickLblPos val="nextTo"/>
        <c:crossAx val="134689536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0.26284</cdr:x>
      <cdr:y>0.31628</cdr:y>
    </cdr:from>
    <cdr:to>
      <cdr:x>0.34628</cdr:x>
      <cdr:y>0.3814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0139" y="1992929"/>
          <a:ext cx="723867" cy="41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26%</a:t>
          </a:r>
        </a:p>
      </cdr:txBody>
    </cdr:sp>
  </cdr:relSizeAnchor>
  <cdr:relSizeAnchor xmlns:cdr="http://schemas.openxmlformats.org/drawingml/2006/chartDrawing">
    <cdr:from>
      <cdr:x>0.37703</cdr:x>
      <cdr:y>0.30698</cdr:y>
    </cdr:from>
    <cdr:to>
      <cdr:x>0.49662</cdr:x>
      <cdr:y>0.37674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0739" y="1934328"/>
          <a:ext cx="1037478" cy="43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24%</a:t>
          </a:r>
        </a:p>
      </cdr:txBody>
    </cdr:sp>
  </cdr:relSizeAnchor>
  <cdr:relSizeAnchor xmlns:cdr="http://schemas.openxmlformats.org/drawingml/2006/chartDrawing">
    <cdr:from>
      <cdr:x>0.49122</cdr:x>
      <cdr:y>0.16512</cdr:y>
    </cdr:from>
    <cdr:to>
      <cdr:x>0.63345</cdr:x>
      <cdr:y>0.23023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61339" y="1040447"/>
          <a:ext cx="1233889" cy="410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27%</a:t>
          </a:r>
        </a:p>
      </cdr:txBody>
    </cdr:sp>
  </cdr:relSizeAnchor>
  <cdr:relSizeAnchor xmlns:cdr="http://schemas.openxmlformats.org/drawingml/2006/chartDrawing">
    <cdr:from>
      <cdr:x>0.61419</cdr:x>
      <cdr:y>0.15349</cdr:y>
    </cdr:from>
    <cdr:to>
      <cdr:x>0.79899</cdr:x>
      <cdr:y>0.23256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28139" y="967164"/>
          <a:ext cx="1603161" cy="49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36%</a:t>
          </a:r>
        </a:p>
      </cdr:txBody>
    </cdr:sp>
  </cdr:relSizeAnchor>
  <cdr:relSizeAnchor xmlns:cdr="http://schemas.openxmlformats.org/drawingml/2006/chartDrawing">
    <cdr:from>
      <cdr:x>0.04561</cdr:x>
      <cdr:y>0.02093</cdr:y>
    </cdr:from>
    <cdr:to>
      <cdr:x>0.94426</cdr:x>
      <cdr:y>0.16605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5653" y="131885"/>
          <a:ext cx="779584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0.03547</cdr:x>
      <cdr:y>0.02791</cdr:y>
    </cdr:from>
    <cdr:to>
      <cdr:x>0.96791</cdr:x>
      <cdr:y>0.13721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7731" y="175847"/>
          <a:ext cx="8088923" cy="688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Consider Engineering Applicants</a:t>
          </a:r>
          <a:r>
            <a:rPr lang="en-US" sz="2400" baseline="0" dirty="0"/>
            <a:t> - Male/ Female ratio by Year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0.13108</cdr:x>
      <cdr:y>0.46279</cdr:y>
    </cdr:from>
    <cdr:to>
      <cdr:x>0.20777</cdr:x>
      <cdr:y>0.5186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37139" y="2916111"/>
          <a:ext cx="665282" cy="35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33 %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DBF62F6-1FE8-40CB-949C-5ADDC083C092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54B608F-4F5D-411A-BFC7-E2DCEEEF3A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B608F-4F5D-411A-BFC7-E2DCEEEF3A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7C21-51CB-4153-85D1-C2F6539B567A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539F-4E31-4099-AA59-E40AAE6C4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CHEME-FILE\Staff\fwoodcock\Desktop\paperdayspics\DSC_0090.JPG"/>
          <p:cNvPicPr>
            <a:picLocks noChangeAspect="1" noChangeArrowheads="1"/>
          </p:cNvPicPr>
          <p:nvPr/>
        </p:nvPicPr>
        <p:blipFill>
          <a:blip r:embed="rId3" cstate="print">
            <a:lum bright="62000" contrast="-74000"/>
          </a:blip>
          <a:srcRect/>
          <a:stretch>
            <a:fillRect/>
          </a:stretch>
        </p:blipFill>
        <p:spPr bwMode="auto">
          <a:xfrm>
            <a:off x="-990600" y="2855224"/>
            <a:ext cx="6096000" cy="4002776"/>
          </a:xfrm>
          <a:prstGeom prst="rect">
            <a:avLst/>
          </a:prstGeom>
          <a:noFill/>
        </p:spPr>
      </p:pic>
      <p:pic>
        <p:nvPicPr>
          <p:cNvPr id="1028" name="Picture 4" descr="\\CHEME-FILE\Staff\fwoodcock\Desktop\paperdayspics\C42C9111 copy.jpg"/>
          <p:cNvPicPr>
            <a:picLocks noChangeAspect="1" noChangeArrowheads="1"/>
          </p:cNvPicPr>
          <p:nvPr/>
        </p:nvPicPr>
        <p:blipFill>
          <a:blip r:embed="rId4" cstate="print">
            <a:lum bright="62000" contrast="-74000"/>
          </a:blip>
          <a:srcRect/>
          <a:stretch>
            <a:fillRect/>
          </a:stretch>
        </p:blipFill>
        <p:spPr bwMode="auto">
          <a:xfrm>
            <a:off x="3886200" y="-228600"/>
            <a:ext cx="5257800" cy="4206240"/>
          </a:xfrm>
          <a:prstGeom prst="rect">
            <a:avLst/>
          </a:prstGeom>
          <a:noFill/>
        </p:spPr>
      </p:pic>
      <p:pic>
        <p:nvPicPr>
          <p:cNvPr id="1027" name="Picture 3" descr="\\CHEME-FILE\Staff\fwoodcock\Desktop\paperdayspics\C42C9012.jpg"/>
          <p:cNvPicPr>
            <a:picLocks noChangeAspect="1" noChangeArrowheads="1"/>
          </p:cNvPicPr>
          <p:nvPr/>
        </p:nvPicPr>
        <p:blipFill>
          <a:blip r:embed="rId5" cstate="print">
            <a:lum bright="62000" contrast="-74000"/>
          </a:blip>
          <a:srcRect/>
          <a:stretch>
            <a:fillRect/>
          </a:stretch>
        </p:blipFill>
        <p:spPr bwMode="auto">
          <a:xfrm rot="20928768">
            <a:off x="4733907" y="2275626"/>
            <a:ext cx="4644072" cy="5112408"/>
          </a:xfrm>
          <a:prstGeom prst="rect">
            <a:avLst/>
          </a:prstGeom>
          <a:noFill/>
        </p:spPr>
      </p:pic>
      <p:pic>
        <p:nvPicPr>
          <p:cNvPr id="1026" name="Picture 2" descr="\\CHEME-FILE\Staff\fwoodcock\Desktop\paperdayspics\C42C9103 copy.jpg"/>
          <p:cNvPicPr>
            <a:picLocks noChangeAspect="1" noChangeArrowheads="1"/>
          </p:cNvPicPr>
          <p:nvPr/>
        </p:nvPicPr>
        <p:blipFill>
          <a:blip r:embed="rId6" cstate="print">
            <a:lum bright="62000" contrast="-74000"/>
          </a:blip>
          <a:stretch>
            <a:fillRect/>
          </a:stretch>
        </p:blipFill>
        <p:spPr bwMode="auto">
          <a:xfrm rot="20713383">
            <a:off x="-1063675" y="-345824"/>
            <a:ext cx="5405936" cy="4144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371600" y="13716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DONORS   </a:t>
            </a:r>
            <a:r>
              <a:rPr lang="en-US" sz="2400" b="1" dirty="0" smtClean="0">
                <a:latin typeface="Georgia"/>
              </a:rPr>
              <a:t>●</a:t>
            </a:r>
            <a:r>
              <a:rPr lang="en-US" sz="2400" b="1" dirty="0" smtClean="0"/>
              <a:t> STUDENTS   </a:t>
            </a:r>
            <a:r>
              <a:rPr lang="en-US" sz="2400" b="1" dirty="0" smtClean="0">
                <a:latin typeface="Georgia"/>
              </a:rPr>
              <a:t>●</a:t>
            </a:r>
            <a:r>
              <a:rPr lang="en-US" sz="2400" b="1" dirty="0" smtClean="0"/>
              <a:t>  INDUSTRY   </a:t>
            </a:r>
            <a:r>
              <a:rPr lang="en-US" sz="2400" b="1" dirty="0" smtClean="0">
                <a:latin typeface="Georgia"/>
              </a:rPr>
              <a:t>●</a:t>
            </a:r>
            <a:r>
              <a:rPr lang="en-US" sz="2400" b="1" dirty="0" smtClean="0"/>
              <a:t>  UMAINE</a:t>
            </a:r>
            <a:endParaRPr lang="en-US" sz="2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020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True Partnership serving the University, the Pulp and Paper Industry,</a:t>
            </a:r>
            <a:br>
              <a:rPr lang="en-US" sz="2000" dirty="0" smtClean="0"/>
            </a:br>
            <a:r>
              <a:rPr lang="en-US" sz="2000" dirty="0" smtClean="0"/>
              <a:t> and Students by providing a constant supply of Top Quality Engineers </a:t>
            </a:r>
            <a:br>
              <a:rPr lang="en-US" sz="2000" dirty="0" smtClean="0"/>
            </a:br>
            <a:r>
              <a:rPr lang="en-US" sz="2000" dirty="0" smtClean="0"/>
              <a:t>to the Pulp and Paper Industry and its Suppliers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1722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Consider Engineering – Scholarships -  Paper Days  -  Chinn Seminars - Co-op/Internships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838200" y="6248400"/>
            <a:ext cx="7696200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14600" y="3405187"/>
            <a:ext cx="213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Consider Engineering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Scholarships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Chinn Seminars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Networking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Resume Visibility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Career Placement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Career and Resume’ Help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Co-ops/Internships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Experience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Built in References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Enhanced Resume’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3429000"/>
            <a:ext cx="236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Recognition &amp; Visibility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Networking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One Stop University Access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Access to Research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Access to Technology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Exclusive Resume Access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 Supply of Engineers with: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Top Grades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Leadership Skills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Communication Skills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Co-op/Intern Experience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3429000"/>
            <a:ext cx="1981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200" dirty="0" smtClean="0"/>
              <a:t>Scholarships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Networking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Recruitment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ABET Support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Curriculum Guidance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Support for Maine’s </a:t>
            </a:r>
          </a:p>
          <a:p>
            <a:r>
              <a:rPr lang="en-US" sz="1200" dirty="0" smtClean="0"/>
              <a:t>   Economy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Financial Support For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Professors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Computers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Grad Students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724400" y="3581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3581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310038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DONORS	        STUDENTS                         P&amp;P INDUSTRY                  UNIVERSITY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38400" y="3581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" y="3457813"/>
            <a:ext cx="2438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Opportunity to Give Back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 Way to Say Thank You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Lifetime Foundation Membership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Mentor and Communicate </a:t>
            </a:r>
          </a:p>
          <a:p>
            <a:r>
              <a:rPr lang="en-US" sz="1200" dirty="0" smtClean="0"/>
              <a:t>   with Students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Yearly Thank You From </a:t>
            </a:r>
          </a:p>
          <a:p>
            <a:r>
              <a:rPr lang="en-US" sz="1200" dirty="0" smtClean="0"/>
              <a:t>   Your Student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Create a Lasting  Tribute with an</a:t>
            </a:r>
          </a:p>
          <a:p>
            <a:r>
              <a:rPr lang="en-US" sz="1200" dirty="0" smtClean="0"/>
              <a:t>   Endowed Gift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Memorial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Honor a Loved One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Honor a Professor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Say Thank You for a Career</a:t>
            </a:r>
          </a:p>
          <a:p>
            <a:pPr lvl="1"/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1600" y="18288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P&amp;P289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163830"/>
            <a:ext cx="4424111" cy="1055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28600" y="228600"/>
          <a:ext cx="8675077" cy="630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295400" y="457200"/>
          <a:ext cx="6695697" cy="6400799"/>
        </p:xfrm>
        <a:graphic>
          <a:graphicData uri="http://schemas.openxmlformats.org/presentationml/2006/ole">
            <p:oleObj spid="_x0000_s1026" name="Document" r:id="rId3" imgW="7106010" imgH="7306868" progId="Word.Document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B90-AD10-4B80-8E2D-D43ECE054F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# of 1st year PPF Scholarship Applicants</a:t>
            </a:r>
            <a:endParaRPr lang="en-US" dirty="0"/>
          </a:p>
        </p:txBody>
      </p:sp>
      <p:graphicFrame>
        <p:nvGraphicFramePr>
          <p:cNvPr id="2050" name="Content Placeholder 4"/>
          <p:cNvGraphicFramePr>
            <a:graphicFrameLocks noGrp="1"/>
          </p:cNvGraphicFramePr>
          <p:nvPr>
            <p:ph idx="1"/>
          </p:nvPr>
        </p:nvGraphicFramePr>
        <p:xfrm>
          <a:off x="476250" y="1608138"/>
          <a:ext cx="7969250" cy="4178300"/>
        </p:xfrm>
        <a:graphic>
          <a:graphicData uri="http://schemas.openxmlformats.org/presentationml/2006/ole">
            <p:oleObj spid="_x0000_s2050" name="Worksheet" r:id="rId3" imgW="8029651" imgH="4210202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B90-AD10-4B80-8E2D-D43ECE054F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Project/Events/Activities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Fall Scholarship Banquet – Industry members hand our the checks to co-op students</a:t>
            </a:r>
          </a:p>
          <a:p>
            <a:r>
              <a:rPr lang="en-US" dirty="0" smtClean="0"/>
              <a:t>Scholarship selection – industry panel interview chose High school seniors via SKYPE</a:t>
            </a:r>
          </a:p>
          <a:p>
            <a:r>
              <a:rPr lang="en-US" dirty="0" smtClean="0"/>
              <a:t>Paper Days event – 360 attend</a:t>
            </a:r>
          </a:p>
          <a:p>
            <a:r>
              <a:rPr lang="en-US" dirty="0" smtClean="0"/>
              <a:t>Industry Representatives attend HS awards ceremonies to award scholarships</a:t>
            </a:r>
          </a:p>
          <a:p>
            <a:r>
              <a:rPr lang="en-US" dirty="0" smtClean="0"/>
              <a:t>Mini Paper Days event at a mill location</a:t>
            </a:r>
          </a:p>
          <a:p>
            <a:r>
              <a:rPr lang="en-US" dirty="0" smtClean="0"/>
              <a:t>Consider Engineering – 102 students attend UMaine for 4 days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Hired ½ time fund Raiser</a:t>
            </a:r>
          </a:p>
          <a:p>
            <a:r>
              <a:rPr lang="en-US" dirty="0" smtClean="0"/>
              <a:t>Started $2,000,000 endowment campaign</a:t>
            </a:r>
          </a:p>
          <a:p>
            <a:r>
              <a:rPr lang="en-US" dirty="0" smtClean="0"/>
              <a:t>Changed financial manager</a:t>
            </a:r>
          </a:p>
          <a:p>
            <a:r>
              <a:rPr lang="en-US" dirty="0" smtClean="0"/>
              <a:t>Modified scholarship from full tuition to 4 scholarships at full tuition and 20-24 scholarships at $3,500/semester</a:t>
            </a:r>
          </a:p>
          <a:p>
            <a:r>
              <a:rPr lang="en-US" dirty="0" smtClean="0"/>
              <a:t>Completed 5 year strategic plan – will vote changes in bylaws shortly as a result.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391400" cy="4572000"/>
          </a:xfrm>
        </p:spPr>
        <p:txBody>
          <a:bodyPr/>
          <a:lstStyle/>
          <a:p>
            <a:r>
              <a:rPr lang="en-US" dirty="0" smtClean="0"/>
              <a:t>A changing industry with a continuing need for quality engineers.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351</Words>
  <Application>Microsoft Office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Document</vt:lpstr>
      <vt:lpstr>Worksheet</vt:lpstr>
      <vt:lpstr>A True Partnership serving the University, the Pulp and Paper Industry,  and Students by providing a constant supply of Top Quality Engineers  to the Pulp and Paper Industry and its Suppliers</vt:lpstr>
      <vt:lpstr>Slide 2</vt:lpstr>
      <vt:lpstr>Slide 3</vt:lpstr>
      <vt:lpstr># of 1st year PPF Scholarship Applicants</vt:lpstr>
      <vt:lpstr>Key Project/Events/Activities</vt:lpstr>
      <vt:lpstr>Other Recent Activities</vt:lpstr>
      <vt:lpstr>The Future</vt:lpstr>
    </vt:vector>
  </TitlesOfParts>
  <Company>University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Maine Pulp and Paper Foundation  Students/Industry/UMaine  A True Partnership serving the University, the Pulp and Paper Industry, and Students by providing a constant supply of high quality engineers to the North American Pulp and Paper industry</dc:title>
  <dc:creator>jhealy</dc:creator>
  <cp:lastModifiedBy>jhealy</cp:lastModifiedBy>
  <cp:revision>32</cp:revision>
  <dcterms:created xsi:type="dcterms:W3CDTF">2012-09-07T17:57:33Z</dcterms:created>
  <dcterms:modified xsi:type="dcterms:W3CDTF">2013-09-11T14:09:55Z</dcterms:modified>
</cp:coreProperties>
</file>