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drawings/drawing2.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9.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30.xml" ContentType="application/vnd.openxmlformats-officedocument.presentationml.notesSlide+xml"/>
  <Override PartName="/ppt/charts/chart17.xml" ContentType="application/vnd.openxmlformats-officedocument.drawingml.chart+xml"/>
  <Override PartName="/ppt/drawings/drawing3.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8.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87" r:id="rId3"/>
    <p:sldId id="342" r:id="rId4"/>
    <p:sldId id="337" r:id="rId5"/>
    <p:sldId id="306" r:id="rId6"/>
    <p:sldId id="341" r:id="rId7"/>
    <p:sldId id="325" r:id="rId8"/>
    <p:sldId id="340" r:id="rId9"/>
    <p:sldId id="314" r:id="rId10"/>
    <p:sldId id="290" r:id="rId11"/>
    <p:sldId id="291" r:id="rId12"/>
    <p:sldId id="294" r:id="rId13"/>
    <p:sldId id="295" r:id="rId14"/>
    <p:sldId id="296" r:id="rId15"/>
    <p:sldId id="297" r:id="rId16"/>
    <p:sldId id="298" r:id="rId17"/>
    <p:sldId id="302" r:id="rId18"/>
    <p:sldId id="308" r:id="rId19"/>
    <p:sldId id="309" r:id="rId20"/>
    <p:sldId id="323" r:id="rId21"/>
    <p:sldId id="324" r:id="rId22"/>
    <p:sldId id="318" r:id="rId23"/>
    <p:sldId id="319" r:id="rId24"/>
    <p:sldId id="320" r:id="rId25"/>
    <p:sldId id="322" r:id="rId26"/>
    <p:sldId id="328" r:id="rId27"/>
    <p:sldId id="327" r:id="rId28"/>
    <p:sldId id="329" r:id="rId29"/>
    <p:sldId id="330" r:id="rId30"/>
    <p:sldId id="332" r:id="rId31"/>
    <p:sldId id="331" r:id="rId32"/>
    <p:sldId id="333" r:id="rId33"/>
    <p:sldId id="343" r:id="rId34"/>
    <p:sldId id="344" r:id="rId35"/>
    <p:sldId id="345" r:id="rId36"/>
    <p:sldId id="346" r:id="rId37"/>
    <p:sldId id="347" r:id="rId38"/>
    <p:sldId id="348" r:id="rId39"/>
    <p:sldId id="349" r:id="rId40"/>
    <p:sldId id="350" r:id="rId41"/>
    <p:sldId id="351" r:id="rId42"/>
    <p:sldId id="352" r:id="rId43"/>
    <p:sldId id="353" r:id="rId44"/>
    <p:sldId id="316" r:id="rId45"/>
  </p:sldIdLst>
  <p:sldSz cx="9144000" cy="6858000" type="letter"/>
  <p:notesSz cx="7010400" cy="9296400"/>
  <p:defaultText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94660"/>
  </p:normalViewPr>
  <p:slideViewPr>
    <p:cSldViewPr>
      <p:cViewPr>
        <p:scale>
          <a:sx n="80" d="100"/>
          <a:sy n="80" d="100"/>
        </p:scale>
        <p:origin x="-2514" y="-7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gradFill>
              <a:gsLst>
                <a:gs pos="0">
                  <a:schemeClr val="accent1">
                    <a:tint val="66000"/>
                    <a:satMod val="160000"/>
                  </a:schemeClr>
                </a:gs>
                <a:gs pos="100000">
                  <a:schemeClr val="accent1">
                    <a:lumMod val="50000"/>
                  </a:schemeClr>
                </a:gs>
              </a:gsLst>
              <a:lin ang="5400000" scaled="0"/>
            </a:gradFill>
          </c:spPr>
          <c:invertIfNegative val="0"/>
          <c:cat>
            <c:strRef>
              <c:f>Sheet2!$A$3:$A$9</c:f>
              <c:strCache>
                <c:ptCount val="7"/>
                <c:pt idx="0">
                  <c:v>1950's</c:v>
                </c:pt>
                <c:pt idx="1">
                  <c:v>1960's</c:v>
                </c:pt>
                <c:pt idx="2">
                  <c:v>1970's</c:v>
                </c:pt>
                <c:pt idx="3">
                  <c:v>1980's</c:v>
                </c:pt>
                <c:pt idx="4">
                  <c:v>1990's</c:v>
                </c:pt>
                <c:pt idx="5">
                  <c:v>2000's</c:v>
                </c:pt>
                <c:pt idx="6">
                  <c:v>2010's</c:v>
                </c:pt>
              </c:strCache>
            </c:strRef>
          </c:cat>
          <c:val>
            <c:numRef>
              <c:f>Sheet2!$B$3:$B$9</c:f>
              <c:numCache>
                <c:formatCode>0%</c:formatCode>
                <c:ptCount val="7"/>
                <c:pt idx="0">
                  <c:v>0.18</c:v>
                </c:pt>
                <c:pt idx="1">
                  <c:v>0.08</c:v>
                </c:pt>
                <c:pt idx="2">
                  <c:v>0.1</c:v>
                </c:pt>
                <c:pt idx="3">
                  <c:v>0.12</c:v>
                </c:pt>
                <c:pt idx="4">
                  <c:v>0.1</c:v>
                </c:pt>
                <c:pt idx="5">
                  <c:v>0.06</c:v>
                </c:pt>
                <c:pt idx="6">
                  <c:v>0.15</c:v>
                </c:pt>
              </c:numCache>
            </c:numRef>
          </c:val>
        </c:ser>
        <c:ser>
          <c:idx val="1"/>
          <c:order val="1"/>
          <c:spPr>
            <a:gradFill>
              <a:gsLst>
                <a:gs pos="0">
                  <a:schemeClr val="accent2">
                    <a:lumMod val="20000"/>
                    <a:lumOff val="80000"/>
                  </a:schemeClr>
                </a:gs>
                <a:gs pos="100000">
                  <a:schemeClr val="accent2">
                    <a:lumMod val="60000"/>
                    <a:lumOff val="40000"/>
                  </a:schemeClr>
                </a:gs>
              </a:gsLst>
              <a:lin ang="5400000" scaled="0"/>
            </a:gradFill>
          </c:spPr>
          <c:invertIfNegative val="0"/>
          <c:cat>
            <c:strRef>
              <c:f>Sheet2!$A$3:$A$9</c:f>
              <c:strCache>
                <c:ptCount val="7"/>
                <c:pt idx="0">
                  <c:v>1950's</c:v>
                </c:pt>
                <c:pt idx="1">
                  <c:v>1960's</c:v>
                </c:pt>
                <c:pt idx="2">
                  <c:v>1970's</c:v>
                </c:pt>
                <c:pt idx="3">
                  <c:v>1980's</c:v>
                </c:pt>
                <c:pt idx="4">
                  <c:v>1990's</c:v>
                </c:pt>
                <c:pt idx="5">
                  <c:v>2000's</c:v>
                </c:pt>
                <c:pt idx="6">
                  <c:v>2010's</c:v>
                </c:pt>
              </c:strCache>
            </c:strRef>
          </c:cat>
          <c:val>
            <c:numRef>
              <c:f>Sheet2!$C$3:$C$9</c:f>
              <c:numCache>
                <c:formatCode>General</c:formatCode>
                <c:ptCount val="7"/>
                <c:pt idx="2" formatCode="0%">
                  <c:v>0.04</c:v>
                </c:pt>
              </c:numCache>
            </c:numRef>
          </c:val>
        </c:ser>
        <c:dLbls>
          <c:showLegendKey val="0"/>
          <c:showVal val="0"/>
          <c:showCatName val="0"/>
          <c:showSerName val="0"/>
          <c:showPercent val="0"/>
          <c:showBubbleSize val="0"/>
        </c:dLbls>
        <c:gapWidth val="75"/>
        <c:overlap val="100"/>
        <c:axId val="130133376"/>
        <c:axId val="45527424"/>
      </c:barChart>
      <c:catAx>
        <c:axId val="130133376"/>
        <c:scaling>
          <c:orientation val="minMax"/>
        </c:scaling>
        <c:delete val="0"/>
        <c:axPos val="b"/>
        <c:majorTickMark val="out"/>
        <c:minorTickMark val="none"/>
        <c:tickLblPos val="nextTo"/>
        <c:txPr>
          <a:bodyPr/>
          <a:lstStyle/>
          <a:p>
            <a:pPr>
              <a:defRPr sz="1600" b="1"/>
            </a:pPr>
            <a:endParaRPr lang="en-US"/>
          </a:p>
        </c:txPr>
        <c:crossAx val="45527424"/>
        <c:crosses val="autoZero"/>
        <c:auto val="1"/>
        <c:lblAlgn val="ctr"/>
        <c:lblOffset val="100"/>
        <c:noMultiLvlLbl val="0"/>
      </c:catAx>
      <c:valAx>
        <c:axId val="45527424"/>
        <c:scaling>
          <c:orientation val="minMax"/>
        </c:scaling>
        <c:delete val="0"/>
        <c:axPos val="l"/>
        <c:majorGridlines/>
        <c:title>
          <c:tx>
            <c:rich>
              <a:bodyPr rot="-5400000" vert="horz"/>
              <a:lstStyle/>
              <a:p>
                <a:pPr>
                  <a:defRPr sz="1800"/>
                </a:pPr>
                <a:r>
                  <a:rPr lang="en-US" sz="1800"/>
                  <a:t>Return on Investment</a:t>
                </a:r>
              </a:p>
            </c:rich>
          </c:tx>
          <c:layout>
            <c:manualLayout>
              <c:xMode val="edge"/>
              <c:yMode val="edge"/>
              <c:x val="7.716049382716049E-3"/>
              <c:y val="0.20607247010790319"/>
            </c:manualLayout>
          </c:layout>
          <c:overlay val="0"/>
        </c:title>
        <c:numFmt formatCode="0%" sourceLinked="1"/>
        <c:majorTickMark val="out"/>
        <c:minorTickMark val="none"/>
        <c:tickLblPos val="none"/>
        <c:crossAx val="130133376"/>
        <c:crosses val="autoZero"/>
        <c:crossBetween val="between"/>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2Q 2012</a:t>
            </a:r>
          </a:p>
        </c:rich>
      </c:tx>
      <c:layout>
        <c:manualLayout>
          <c:xMode val="edge"/>
          <c:yMode val="edge"/>
          <c:x val="0.45293744531933511"/>
          <c:y val="4.065040650406504E-2"/>
        </c:manualLayout>
      </c:layout>
      <c:overlay val="0"/>
    </c:title>
    <c:autoTitleDeleted val="0"/>
    <c:view3D>
      <c:rotX val="15"/>
      <c:rotY val="20"/>
      <c:rAngAx val="1"/>
    </c:view3D>
    <c:floor>
      <c:thickness val="0"/>
    </c:floor>
    <c:sideWall>
      <c:thickness val="0"/>
      <c:spPr>
        <a:noFill/>
        <a:ln>
          <a:solidFill>
            <a:schemeClr val="tx1"/>
          </a:solidFill>
        </a:ln>
      </c:spPr>
    </c:sideWall>
    <c:backWall>
      <c:thickness val="0"/>
      <c:spPr>
        <a:noFill/>
        <a:ln>
          <a:solidFill>
            <a:schemeClr val="tx1"/>
          </a:solidFill>
        </a:ln>
      </c:spPr>
    </c:backWall>
    <c:plotArea>
      <c:layout>
        <c:manualLayout>
          <c:layoutTarget val="inner"/>
          <c:xMode val="edge"/>
          <c:yMode val="edge"/>
          <c:x val="9.8821741032370958E-2"/>
          <c:y val="2.6338262595224378E-2"/>
          <c:w val="0.89910269028871392"/>
          <c:h val="0.84224719305920093"/>
        </c:manualLayout>
      </c:layout>
      <c:bar3DChart>
        <c:barDir val="col"/>
        <c:grouping val="stacked"/>
        <c:varyColors val="0"/>
        <c:ser>
          <c:idx val="0"/>
          <c:order val="0"/>
          <c:tx>
            <c:strRef>
              <c:f>Sheet1!$B$9</c:f>
              <c:strCache>
                <c:ptCount val="1"/>
                <c:pt idx="0">
                  <c:v>Fiber</c:v>
                </c:pt>
              </c:strCache>
            </c:strRef>
          </c:tx>
          <c:invertIfNegative val="0"/>
          <c:cat>
            <c:strRef>
              <c:f>Sheet1!$A$67:$A$75</c:f>
              <c:strCache>
                <c:ptCount val="9"/>
                <c:pt idx="0">
                  <c:v>North 
America</c:v>
                </c:pt>
                <c:pt idx="2">
                  <c:v>Africa</c:v>
                </c:pt>
                <c:pt idx="3">
                  <c:v>Latin
America</c:v>
                </c:pt>
                <c:pt idx="4">
                  <c:v>Europe</c:v>
                </c:pt>
                <c:pt idx="5">
                  <c:v>Oceania</c:v>
                </c:pt>
                <c:pt idx="6">
                  <c:v>Asia</c:v>
                </c:pt>
                <c:pt idx="8">
                  <c:v>Global
Average</c:v>
                </c:pt>
              </c:strCache>
            </c:strRef>
          </c:cat>
          <c:val>
            <c:numRef>
              <c:f>Sheet1!$B$67:$B$75</c:f>
              <c:numCache>
                <c:formatCode>General</c:formatCode>
                <c:ptCount val="9"/>
                <c:pt idx="0" formatCode="_(&quot;$&quot;* #,##0_);_(&quot;$&quot;* \(#,##0\);_(&quot;$&quot;* &quot;-&quot;??_);_(@_)">
                  <c:v>130</c:v>
                </c:pt>
                <c:pt idx="2" formatCode="_(&quot;$&quot;* #,##0_);_(&quot;$&quot;* \(#,##0\);_(&quot;$&quot;* &quot;-&quot;??_);_(@_)">
                  <c:v>190</c:v>
                </c:pt>
                <c:pt idx="3" formatCode="_(&quot;$&quot;* #,##0_);_(&quot;$&quot;* \(#,##0\);_(&quot;$&quot;* &quot;-&quot;??_);_(@_)">
                  <c:v>180</c:v>
                </c:pt>
                <c:pt idx="4" formatCode="_(&quot;$&quot;* #,##0_);_(&quot;$&quot;* \(#,##0\);_(&quot;$&quot;* &quot;-&quot;??_);_(@_)">
                  <c:v>180</c:v>
                </c:pt>
                <c:pt idx="5" formatCode="_(&quot;$&quot;* #,##0_);_(&quot;$&quot;* \(#,##0\);_(&quot;$&quot;* &quot;-&quot;??_);_(@_)">
                  <c:v>175</c:v>
                </c:pt>
                <c:pt idx="6" formatCode="_(&quot;$&quot;* #,##0_);_(&quot;$&quot;* \(#,##0\);_(&quot;$&quot;* &quot;-&quot;??_);_(@_)">
                  <c:v>285</c:v>
                </c:pt>
                <c:pt idx="8" formatCode="_(&quot;$&quot;* #,##0_);_(&quot;$&quot;* \(#,##0\);_(&quot;$&quot;* &quot;-&quot;??_);_(@_)">
                  <c:v>190</c:v>
                </c:pt>
              </c:numCache>
            </c:numRef>
          </c:val>
        </c:ser>
        <c:ser>
          <c:idx val="1"/>
          <c:order val="1"/>
          <c:tx>
            <c:strRef>
              <c:f>Sheet1!$C$9</c:f>
              <c:strCache>
                <c:ptCount val="1"/>
                <c:pt idx="0">
                  <c:v>Other</c:v>
                </c:pt>
              </c:strCache>
            </c:strRef>
          </c:tx>
          <c:invertIfNegative val="0"/>
          <c:cat>
            <c:strRef>
              <c:f>Sheet1!$A$67:$A$75</c:f>
              <c:strCache>
                <c:ptCount val="9"/>
                <c:pt idx="0">
                  <c:v>North 
America</c:v>
                </c:pt>
                <c:pt idx="2">
                  <c:v>Africa</c:v>
                </c:pt>
                <c:pt idx="3">
                  <c:v>Latin
America</c:v>
                </c:pt>
                <c:pt idx="4">
                  <c:v>Europe</c:v>
                </c:pt>
                <c:pt idx="5">
                  <c:v>Oceania</c:v>
                </c:pt>
                <c:pt idx="6">
                  <c:v>Asia</c:v>
                </c:pt>
                <c:pt idx="8">
                  <c:v>Global
Average</c:v>
                </c:pt>
              </c:strCache>
            </c:strRef>
          </c:cat>
          <c:val>
            <c:numRef>
              <c:f>Sheet1!$C$67:$C$75</c:f>
              <c:numCache>
                <c:formatCode>General</c:formatCode>
                <c:ptCount val="9"/>
                <c:pt idx="0" formatCode="_(&quot;$&quot;* #,##0_);_(&quot;$&quot;* \(#,##0\);_(&quot;$&quot;* &quot;-&quot;??_);_(@_)">
                  <c:v>180</c:v>
                </c:pt>
                <c:pt idx="2" formatCode="_(&quot;$&quot;* #,##0_);_(&quot;$&quot;* \(#,##0\);_(&quot;$&quot;* &quot;-&quot;??_);_(@_)">
                  <c:v>195</c:v>
                </c:pt>
                <c:pt idx="3" formatCode="_(&quot;$&quot;* #,##0_);_(&quot;$&quot;* \(#,##0\);_(&quot;$&quot;* &quot;-&quot;??_);_(@_)">
                  <c:v>205</c:v>
                </c:pt>
                <c:pt idx="4" formatCode="_(&quot;$&quot;* #,##0_);_(&quot;$&quot;* \(#,##0\);_(&quot;$&quot;* &quot;-&quot;??_);_(@_)">
                  <c:v>210</c:v>
                </c:pt>
                <c:pt idx="5" formatCode="_(&quot;$&quot;* #,##0_);_(&quot;$&quot;* \(#,##0\);_(&quot;$&quot;* &quot;-&quot;??_);_(@_)">
                  <c:v>220</c:v>
                </c:pt>
                <c:pt idx="6" formatCode="_(&quot;$&quot;* #,##0_);_(&quot;$&quot;* \(#,##0\);_(&quot;$&quot;* &quot;-&quot;??_);_(@_)">
                  <c:v>170</c:v>
                </c:pt>
                <c:pt idx="8" formatCode="_(&quot;$&quot;* #,##0_);_(&quot;$&quot;* \(#,##0\);_(&quot;$&quot;* &quot;-&quot;??_);_(@_)">
                  <c:v>196.66666666666666</c:v>
                </c:pt>
              </c:numCache>
            </c:numRef>
          </c:val>
        </c:ser>
        <c:dLbls>
          <c:showLegendKey val="0"/>
          <c:showVal val="0"/>
          <c:showCatName val="0"/>
          <c:showSerName val="0"/>
          <c:showPercent val="0"/>
          <c:showBubbleSize val="0"/>
        </c:dLbls>
        <c:gapWidth val="84"/>
        <c:shape val="box"/>
        <c:axId val="242521600"/>
        <c:axId val="242523136"/>
        <c:axId val="0"/>
      </c:bar3DChart>
      <c:catAx>
        <c:axId val="242521600"/>
        <c:scaling>
          <c:orientation val="minMax"/>
        </c:scaling>
        <c:delete val="0"/>
        <c:axPos val="b"/>
        <c:majorTickMark val="out"/>
        <c:minorTickMark val="none"/>
        <c:tickLblPos val="nextTo"/>
        <c:txPr>
          <a:bodyPr rot="0"/>
          <a:lstStyle/>
          <a:p>
            <a:pPr>
              <a:defRPr/>
            </a:pPr>
            <a:endParaRPr lang="en-US"/>
          </a:p>
        </c:txPr>
        <c:crossAx val="242523136"/>
        <c:crosses val="autoZero"/>
        <c:auto val="1"/>
        <c:lblAlgn val="ctr"/>
        <c:lblOffset val="100"/>
        <c:noMultiLvlLbl val="0"/>
      </c:catAx>
      <c:valAx>
        <c:axId val="242523136"/>
        <c:scaling>
          <c:orientation val="minMax"/>
        </c:scaling>
        <c:delete val="0"/>
        <c:axPos val="l"/>
        <c:majorGridlines/>
        <c:numFmt formatCode="_(&quot;$&quot;* #,##0_);_(&quot;$&quot;* \(#,##0\);_(&quot;$&quot;* &quot;-&quot;??_);_(@_)" sourceLinked="1"/>
        <c:majorTickMark val="out"/>
        <c:minorTickMark val="none"/>
        <c:tickLblPos val="nextTo"/>
        <c:crossAx val="242521600"/>
        <c:crosses val="autoZero"/>
        <c:crossBetween val="between"/>
      </c:valAx>
      <c:spPr>
        <a:noFill/>
        <a:ln w="0">
          <a:noFill/>
        </a:ln>
      </c:spPr>
    </c:plotArea>
    <c:legend>
      <c:legendPos val="r"/>
      <c:layout>
        <c:manualLayout>
          <c:xMode val="edge"/>
          <c:yMode val="edge"/>
          <c:x val="0.77544969378827644"/>
          <c:y val="1.9289418091031307E-2"/>
          <c:w val="0.11297112860892387"/>
          <c:h val="0.14701555598233149"/>
        </c:manualLayout>
      </c:layout>
      <c:overlay val="0"/>
      <c:spPr>
        <a:solidFill>
          <a:schemeClr val="bg1"/>
        </a:solidFill>
        <a:ln>
          <a:solidFill>
            <a:schemeClr val="tx1"/>
          </a:solidFill>
        </a:ln>
        <a:effectLst>
          <a:outerShdw blurRad="50800" dist="38100" dir="2700000" algn="tl" rotWithShape="0">
            <a:prstClr val="black">
              <a:alpha val="40000"/>
            </a:prstClr>
          </a:outerShdw>
        </a:effectLst>
      </c:spPr>
    </c:legend>
    <c:plotVisOnly val="1"/>
    <c:dispBlanksAs val="gap"/>
    <c:showDLblsOverMax val="0"/>
  </c:chart>
  <c:txPr>
    <a:bodyPr/>
    <a:lstStyle/>
    <a:p>
      <a:pPr>
        <a:defRPr sz="1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821795713035865E-2"/>
          <c:y val="5.1400554097404488E-2"/>
          <c:w val="0.87103865923009627"/>
          <c:h val="0.82444699620880724"/>
        </c:manualLayout>
      </c:layout>
      <c:lineChart>
        <c:grouping val="standard"/>
        <c:varyColors val="0"/>
        <c:ser>
          <c:idx val="0"/>
          <c:order val="0"/>
          <c:tx>
            <c:strRef>
              <c:f>Sheet2!$B$2</c:f>
              <c:strCache>
                <c:ptCount val="1"/>
                <c:pt idx="0">
                  <c:v>China</c:v>
                </c:pt>
              </c:strCache>
            </c:strRef>
          </c:tx>
          <c:marker>
            <c:symbol val="none"/>
          </c:marker>
          <c:cat>
            <c:numRef>
              <c:f>Sheet2!$A$3:$A$15</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Sheet2!$B$3:$B$15</c:f>
              <c:numCache>
                <c:formatCode>General</c:formatCode>
                <c:ptCount val="13"/>
                <c:pt idx="0">
                  <c:v>0.92</c:v>
                </c:pt>
                <c:pt idx="1">
                  <c:v>2.17</c:v>
                </c:pt>
                <c:pt idx="2">
                  <c:v>2.64</c:v>
                </c:pt>
                <c:pt idx="3">
                  <c:v>4.01</c:v>
                </c:pt>
                <c:pt idx="4">
                  <c:v>5.78</c:v>
                </c:pt>
                <c:pt idx="5">
                  <c:v>8.9</c:v>
                </c:pt>
                <c:pt idx="6">
                  <c:v>10.4</c:v>
                </c:pt>
                <c:pt idx="7">
                  <c:v>11.98</c:v>
                </c:pt>
                <c:pt idx="8">
                  <c:v>13.7</c:v>
                </c:pt>
                <c:pt idx="9">
                  <c:v>16.16</c:v>
                </c:pt>
                <c:pt idx="10">
                  <c:v>14.99</c:v>
                </c:pt>
                <c:pt idx="11">
                  <c:v>16.47</c:v>
                </c:pt>
                <c:pt idx="12">
                  <c:v>17.57</c:v>
                </c:pt>
              </c:numCache>
            </c:numRef>
          </c:val>
          <c:smooth val="0"/>
        </c:ser>
        <c:ser>
          <c:idx val="1"/>
          <c:order val="1"/>
          <c:tx>
            <c:strRef>
              <c:f>Sheet2!$C$2</c:f>
              <c:strCache>
                <c:ptCount val="1"/>
                <c:pt idx="0">
                  <c:v>Other Far East</c:v>
                </c:pt>
              </c:strCache>
            </c:strRef>
          </c:tx>
          <c:marker>
            <c:symbol val="none"/>
          </c:marker>
          <c:cat>
            <c:numRef>
              <c:f>Sheet2!$A$3:$A$15</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Sheet2!$C$3:$C$15</c:f>
              <c:numCache>
                <c:formatCode>General</c:formatCode>
                <c:ptCount val="13"/>
                <c:pt idx="0">
                  <c:v>2.5</c:v>
                </c:pt>
                <c:pt idx="1">
                  <c:v>2.66</c:v>
                </c:pt>
                <c:pt idx="2">
                  <c:v>2.86</c:v>
                </c:pt>
                <c:pt idx="3">
                  <c:v>2.94</c:v>
                </c:pt>
                <c:pt idx="4">
                  <c:v>3.21</c:v>
                </c:pt>
                <c:pt idx="5">
                  <c:v>3.15</c:v>
                </c:pt>
                <c:pt idx="6">
                  <c:v>2.94</c:v>
                </c:pt>
                <c:pt idx="7">
                  <c:v>2.86</c:v>
                </c:pt>
                <c:pt idx="8">
                  <c:v>3.21</c:v>
                </c:pt>
                <c:pt idx="9">
                  <c:v>3.15</c:v>
                </c:pt>
                <c:pt idx="10">
                  <c:v>3.35</c:v>
                </c:pt>
                <c:pt idx="11">
                  <c:v>3.15</c:v>
                </c:pt>
                <c:pt idx="12">
                  <c:v>3.25</c:v>
                </c:pt>
              </c:numCache>
            </c:numRef>
          </c:val>
          <c:smooth val="0"/>
        </c:ser>
        <c:ser>
          <c:idx val="2"/>
          <c:order val="2"/>
          <c:tx>
            <c:strRef>
              <c:f>Sheet2!$D$2</c:f>
              <c:strCache>
                <c:ptCount val="1"/>
                <c:pt idx="0">
                  <c:v>Latin America</c:v>
                </c:pt>
              </c:strCache>
            </c:strRef>
          </c:tx>
          <c:marker>
            <c:symbol val="none"/>
          </c:marker>
          <c:cat>
            <c:numRef>
              <c:f>Sheet2!$A$3:$A$15</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Sheet2!$D$3:$D$15</c:f>
              <c:numCache>
                <c:formatCode>General</c:formatCode>
                <c:ptCount val="13"/>
                <c:pt idx="0">
                  <c:v>0.56000000000000005</c:v>
                </c:pt>
                <c:pt idx="1">
                  <c:v>0.56000000000000005</c:v>
                </c:pt>
                <c:pt idx="2">
                  <c:v>0.56000000000000005</c:v>
                </c:pt>
                <c:pt idx="3">
                  <c:v>0.41</c:v>
                </c:pt>
                <c:pt idx="4">
                  <c:v>0.41</c:v>
                </c:pt>
                <c:pt idx="5">
                  <c:v>0.56000000000000005</c:v>
                </c:pt>
                <c:pt idx="6">
                  <c:v>0.35</c:v>
                </c:pt>
                <c:pt idx="7">
                  <c:v>0.41</c:v>
                </c:pt>
                <c:pt idx="8">
                  <c:v>0.3</c:v>
                </c:pt>
                <c:pt idx="9">
                  <c:v>0.35</c:v>
                </c:pt>
                <c:pt idx="10">
                  <c:v>0.3</c:v>
                </c:pt>
                <c:pt idx="11">
                  <c:v>0.3</c:v>
                </c:pt>
                <c:pt idx="12">
                  <c:v>0.3</c:v>
                </c:pt>
              </c:numCache>
            </c:numRef>
          </c:val>
          <c:smooth val="0"/>
        </c:ser>
        <c:dLbls>
          <c:showLegendKey val="0"/>
          <c:showVal val="0"/>
          <c:showCatName val="0"/>
          <c:showSerName val="0"/>
          <c:showPercent val="0"/>
          <c:showBubbleSize val="0"/>
        </c:dLbls>
        <c:marker val="1"/>
        <c:smooth val="0"/>
        <c:axId val="242569600"/>
        <c:axId val="242571136"/>
      </c:lineChart>
      <c:catAx>
        <c:axId val="242569600"/>
        <c:scaling>
          <c:orientation val="minMax"/>
        </c:scaling>
        <c:delete val="0"/>
        <c:axPos val="b"/>
        <c:numFmt formatCode="General" sourceLinked="1"/>
        <c:majorTickMark val="out"/>
        <c:minorTickMark val="none"/>
        <c:tickLblPos val="nextTo"/>
        <c:txPr>
          <a:bodyPr/>
          <a:lstStyle/>
          <a:p>
            <a:pPr>
              <a:defRPr sz="1400"/>
            </a:pPr>
            <a:endParaRPr lang="en-US"/>
          </a:p>
        </c:txPr>
        <c:crossAx val="242571136"/>
        <c:crosses val="autoZero"/>
        <c:auto val="1"/>
        <c:lblAlgn val="ctr"/>
        <c:lblOffset val="100"/>
        <c:noMultiLvlLbl val="0"/>
      </c:catAx>
      <c:valAx>
        <c:axId val="242571136"/>
        <c:scaling>
          <c:orientation val="minMax"/>
        </c:scaling>
        <c:delete val="0"/>
        <c:axPos val="l"/>
        <c:majorGridlines/>
        <c:title>
          <c:tx>
            <c:rich>
              <a:bodyPr rot="-5400000" vert="horz"/>
              <a:lstStyle/>
              <a:p>
                <a:pPr>
                  <a:defRPr sz="1400"/>
                </a:pPr>
                <a:r>
                  <a:rPr lang="en-US" sz="1400"/>
                  <a:t>OCC Imports</a:t>
                </a:r>
                <a:r>
                  <a:rPr lang="en-US" sz="1400" baseline="0"/>
                  <a:t> (Million Metric Tons)</a:t>
                </a:r>
                <a:endParaRPr lang="en-US" sz="1400"/>
              </a:p>
            </c:rich>
          </c:tx>
          <c:layout/>
          <c:overlay val="0"/>
        </c:title>
        <c:numFmt formatCode="General" sourceLinked="1"/>
        <c:majorTickMark val="out"/>
        <c:minorTickMark val="none"/>
        <c:tickLblPos val="nextTo"/>
        <c:txPr>
          <a:bodyPr/>
          <a:lstStyle/>
          <a:p>
            <a:pPr>
              <a:defRPr sz="1400"/>
            </a:pPr>
            <a:endParaRPr lang="en-US"/>
          </a:p>
        </c:txPr>
        <c:crossAx val="242569600"/>
        <c:crosses val="autoZero"/>
        <c:crossBetween val="between"/>
      </c:valAx>
      <c:spPr>
        <a:noFill/>
        <a:ln>
          <a:solidFill>
            <a:schemeClr val="tx1">
              <a:lumMod val="50000"/>
              <a:lumOff val="50000"/>
            </a:schemeClr>
          </a:solidFill>
        </a:ln>
      </c:spPr>
    </c:plotArea>
    <c:legend>
      <c:legendPos val="r"/>
      <c:layout>
        <c:manualLayout>
          <c:xMode val="edge"/>
          <c:yMode val="edge"/>
          <c:x val="0.13642989938757655"/>
          <c:y val="0.11284995625546806"/>
          <c:w val="0.19308221237970255"/>
          <c:h val="0.19894944772528433"/>
        </c:manualLayout>
      </c:layout>
      <c:overlay val="0"/>
      <c:spPr>
        <a:solidFill>
          <a:schemeClr val="bg1"/>
        </a:solidFill>
        <a:ln>
          <a:solidFill>
            <a:schemeClr val="tx1"/>
          </a:solidFill>
        </a:ln>
        <a:effectLst>
          <a:outerShdw blurRad="127000" dist="88900" dir="2700000" sx="106000" sy="106000" algn="tl" rotWithShape="0">
            <a:prstClr val="black">
              <a:alpha val="40000"/>
            </a:prstClr>
          </a:outerShdw>
        </a:effectLst>
      </c:spPr>
      <c:txPr>
        <a:bodyPr/>
        <a:lstStyle/>
        <a:p>
          <a:pPr>
            <a:defRPr sz="1400"/>
          </a:pPr>
          <a:endParaRPr lang="en-US"/>
        </a:p>
      </c:txPr>
    </c:legend>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52916421778993E-2"/>
          <c:y val="2.2420024454970575E-2"/>
          <c:w val="0.92202864874173518"/>
          <c:h val="0.83621205884576566"/>
        </c:manualLayout>
      </c:layout>
      <c:lineChart>
        <c:grouping val="standard"/>
        <c:varyColors val="0"/>
        <c:ser>
          <c:idx val="0"/>
          <c:order val="0"/>
          <c:tx>
            <c:strRef>
              <c:f>'Pulp Price Pull'!$B$3</c:f>
              <c:strCache>
                <c:ptCount val="1"/>
                <c:pt idx="0">
                  <c:v>NBSK Price in US Dollars</c:v>
                </c:pt>
              </c:strCache>
            </c:strRef>
          </c:tx>
          <c:spPr>
            <a:ln>
              <a:solidFill>
                <a:schemeClr val="tx1"/>
              </a:solidFill>
            </a:ln>
          </c:spPr>
          <c:marker>
            <c:symbol val="none"/>
          </c:marker>
          <c:cat>
            <c:numRef>
              <c:f>'Pulp Price Pull'!$A$4:$A$447</c:f>
              <c:numCache>
                <c:formatCode>mmm\-yy</c:formatCode>
                <c:ptCount val="444"/>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pt idx="240">
                  <c:v>36526</c:v>
                </c:pt>
                <c:pt idx="241">
                  <c:v>36557</c:v>
                </c:pt>
                <c:pt idx="242">
                  <c:v>36586</c:v>
                </c:pt>
                <c:pt idx="243">
                  <c:v>36617</c:v>
                </c:pt>
                <c:pt idx="244">
                  <c:v>36647</c:v>
                </c:pt>
                <c:pt idx="245">
                  <c:v>36678</c:v>
                </c:pt>
                <c:pt idx="246">
                  <c:v>36708</c:v>
                </c:pt>
                <c:pt idx="247">
                  <c:v>36739</c:v>
                </c:pt>
                <c:pt idx="248">
                  <c:v>36770</c:v>
                </c:pt>
                <c:pt idx="249">
                  <c:v>36800</c:v>
                </c:pt>
                <c:pt idx="250">
                  <c:v>36831</c:v>
                </c:pt>
                <c:pt idx="251">
                  <c:v>36861</c:v>
                </c:pt>
                <c:pt idx="252">
                  <c:v>36892</c:v>
                </c:pt>
                <c:pt idx="253">
                  <c:v>36923</c:v>
                </c:pt>
                <c:pt idx="254">
                  <c:v>36951</c:v>
                </c:pt>
                <c:pt idx="255">
                  <c:v>36982</c:v>
                </c:pt>
                <c:pt idx="256">
                  <c:v>37012</c:v>
                </c:pt>
                <c:pt idx="257">
                  <c:v>37043</c:v>
                </c:pt>
                <c:pt idx="258">
                  <c:v>37073</c:v>
                </c:pt>
                <c:pt idx="259">
                  <c:v>37104</c:v>
                </c:pt>
                <c:pt idx="260">
                  <c:v>37135</c:v>
                </c:pt>
                <c:pt idx="261">
                  <c:v>37165</c:v>
                </c:pt>
                <c:pt idx="262">
                  <c:v>37196</c:v>
                </c:pt>
                <c:pt idx="263">
                  <c:v>37226</c:v>
                </c:pt>
                <c:pt idx="264">
                  <c:v>37257</c:v>
                </c:pt>
                <c:pt idx="265">
                  <c:v>37288</c:v>
                </c:pt>
                <c:pt idx="266">
                  <c:v>37316</c:v>
                </c:pt>
                <c:pt idx="267">
                  <c:v>37347</c:v>
                </c:pt>
                <c:pt idx="268">
                  <c:v>37377</c:v>
                </c:pt>
                <c:pt idx="269">
                  <c:v>37408</c:v>
                </c:pt>
                <c:pt idx="270">
                  <c:v>37438</c:v>
                </c:pt>
                <c:pt idx="271">
                  <c:v>37469</c:v>
                </c:pt>
                <c:pt idx="272">
                  <c:v>37500</c:v>
                </c:pt>
                <c:pt idx="273">
                  <c:v>37530</c:v>
                </c:pt>
                <c:pt idx="274">
                  <c:v>37561</c:v>
                </c:pt>
                <c:pt idx="275">
                  <c:v>37591</c:v>
                </c:pt>
                <c:pt idx="276">
                  <c:v>37622</c:v>
                </c:pt>
                <c:pt idx="277">
                  <c:v>37653</c:v>
                </c:pt>
                <c:pt idx="278">
                  <c:v>37681</c:v>
                </c:pt>
                <c:pt idx="279">
                  <c:v>37712</c:v>
                </c:pt>
                <c:pt idx="280">
                  <c:v>37742</c:v>
                </c:pt>
                <c:pt idx="281">
                  <c:v>37773</c:v>
                </c:pt>
                <c:pt idx="282">
                  <c:v>37803</c:v>
                </c:pt>
                <c:pt idx="283">
                  <c:v>37834</c:v>
                </c:pt>
                <c:pt idx="284">
                  <c:v>37865</c:v>
                </c:pt>
                <c:pt idx="285">
                  <c:v>37895</c:v>
                </c:pt>
                <c:pt idx="286">
                  <c:v>37926</c:v>
                </c:pt>
                <c:pt idx="287">
                  <c:v>37956</c:v>
                </c:pt>
                <c:pt idx="288">
                  <c:v>37987</c:v>
                </c:pt>
                <c:pt idx="289">
                  <c:v>38018</c:v>
                </c:pt>
                <c:pt idx="290">
                  <c:v>38047</c:v>
                </c:pt>
                <c:pt idx="291">
                  <c:v>38078</c:v>
                </c:pt>
                <c:pt idx="292">
                  <c:v>38108</c:v>
                </c:pt>
                <c:pt idx="293">
                  <c:v>38139</c:v>
                </c:pt>
                <c:pt idx="294">
                  <c:v>38169</c:v>
                </c:pt>
                <c:pt idx="295">
                  <c:v>38200</c:v>
                </c:pt>
                <c:pt idx="296">
                  <c:v>38231</c:v>
                </c:pt>
                <c:pt idx="297">
                  <c:v>38261</c:v>
                </c:pt>
                <c:pt idx="298">
                  <c:v>38292</c:v>
                </c:pt>
                <c:pt idx="299">
                  <c:v>38322</c:v>
                </c:pt>
                <c:pt idx="300">
                  <c:v>38353</c:v>
                </c:pt>
                <c:pt idx="301">
                  <c:v>38384</c:v>
                </c:pt>
                <c:pt idx="302">
                  <c:v>38412</c:v>
                </c:pt>
                <c:pt idx="303">
                  <c:v>38443</c:v>
                </c:pt>
                <c:pt idx="304">
                  <c:v>38473</c:v>
                </c:pt>
                <c:pt idx="305">
                  <c:v>38504</c:v>
                </c:pt>
                <c:pt idx="306">
                  <c:v>38534</c:v>
                </c:pt>
                <c:pt idx="307">
                  <c:v>38565</c:v>
                </c:pt>
                <c:pt idx="308">
                  <c:v>38596</c:v>
                </c:pt>
                <c:pt idx="309">
                  <c:v>38626</c:v>
                </c:pt>
                <c:pt idx="310">
                  <c:v>38657</c:v>
                </c:pt>
                <c:pt idx="311">
                  <c:v>38687</c:v>
                </c:pt>
                <c:pt idx="312">
                  <c:v>38718</c:v>
                </c:pt>
                <c:pt idx="313">
                  <c:v>38749</c:v>
                </c:pt>
                <c:pt idx="314">
                  <c:v>38777</c:v>
                </c:pt>
                <c:pt idx="315">
                  <c:v>38808</c:v>
                </c:pt>
                <c:pt idx="316">
                  <c:v>38838</c:v>
                </c:pt>
                <c:pt idx="317">
                  <c:v>38869</c:v>
                </c:pt>
                <c:pt idx="318">
                  <c:v>38899</c:v>
                </c:pt>
                <c:pt idx="319">
                  <c:v>38930</c:v>
                </c:pt>
                <c:pt idx="320">
                  <c:v>38961</c:v>
                </c:pt>
                <c:pt idx="321">
                  <c:v>38991</c:v>
                </c:pt>
                <c:pt idx="322">
                  <c:v>39022</c:v>
                </c:pt>
                <c:pt idx="323">
                  <c:v>39052</c:v>
                </c:pt>
                <c:pt idx="324">
                  <c:v>39083</c:v>
                </c:pt>
                <c:pt idx="325">
                  <c:v>39114</c:v>
                </c:pt>
                <c:pt idx="326">
                  <c:v>39142</c:v>
                </c:pt>
                <c:pt idx="327">
                  <c:v>39173</c:v>
                </c:pt>
                <c:pt idx="328">
                  <c:v>39203</c:v>
                </c:pt>
                <c:pt idx="329">
                  <c:v>39234</c:v>
                </c:pt>
                <c:pt idx="330">
                  <c:v>39264</c:v>
                </c:pt>
                <c:pt idx="331">
                  <c:v>39295</c:v>
                </c:pt>
                <c:pt idx="332">
                  <c:v>39326</c:v>
                </c:pt>
                <c:pt idx="333">
                  <c:v>39356</c:v>
                </c:pt>
                <c:pt idx="334">
                  <c:v>39387</c:v>
                </c:pt>
                <c:pt idx="335">
                  <c:v>39417</c:v>
                </c:pt>
                <c:pt idx="336">
                  <c:v>39448</c:v>
                </c:pt>
                <c:pt idx="337">
                  <c:v>39479</c:v>
                </c:pt>
                <c:pt idx="338">
                  <c:v>39508</c:v>
                </c:pt>
                <c:pt idx="339">
                  <c:v>39539</c:v>
                </c:pt>
                <c:pt idx="340">
                  <c:v>39569</c:v>
                </c:pt>
                <c:pt idx="341">
                  <c:v>39600</c:v>
                </c:pt>
                <c:pt idx="342">
                  <c:v>39630</c:v>
                </c:pt>
                <c:pt idx="343">
                  <c:v>39661</c:v>
                </c:pt>
                <c:pt idx="344">
                  <c:v>39692</c:v>
                </c:pt>
                <c:pt idx="345">
                  <c:v>39722</c:v>
                </c:pt>
                <c:pt idx="346">
                  <c:v>39753</c:v>
                </c:pt>
                <c:pt idx="347">
                  <c:v>39783</c:v>
                </c:pt>
                <c:pt idx="348">
                  <c:v>39814</c:v>
                </c:pt>
                <c:pt idx="349">
                  <c:v>39845</c:v>
                </c:pt>
                <c:pt idx="350">
                  <c:v>39873</c:v>
                </c:pt>
                <c:pt idx="351">
                  <c:v>39904</c:v>
                </c:pt>
                <c:pt idx="352">
                  <c:v>39934</c:v>
                </c:pt>
                <c:pt idx="353">
                  <c:v>39965</c:v>
                </c:pt>
                <c:pt idx="354">
                  <c:v>39995</c:v>
                </c:pt>
                <c:pt idx="355">
                  <c:v>40026</c:v>
                </c:pt>
                <c:pt idx="356">
                  <c:v>40057</c:v>
                </c:pt>
                <c:pt idx="357">
                  <c:v>40087</c:v>
                </c:pt>
                <c:pt idx="358">
                  <c:v>40118</c:v>
                </c:pt>
                <c:pt idx="359">
                  <c:v>40148</c:v>
                </c:pt>
                <c:pt idx="360">
                  <c:v>40179</c:v>
                </c:pt>
                <c:pt idx="361">
                  <c:v>40210</c:v>
                </c:pt>
                <c:pt idx="362">
                  <c:v>40238</c:v>
                </c:pt>
                <c:pt idx="363">
                  <c:v>40269</c:v>
                </c:pt>
                <c:pt idx="364">
                  <c:v>40299</c:v>
                </c:pt>
                <c:pt idx="365">
                  <c:v>40330</c:v>
                </c:pt>
                <c:pt idx="366">
                  <c:v>40360</c:v>
                </c:pt>
                <c:pt idx="367">
                  <c:v>40391</c:v>
                </c:pt>
                <c:pt idx="368">
                  <c:v>40422</c:v>
                </c:pt>
                <c:pt idx="369">
                  <c:v>40452</c:v>
                </c:pt>
                <c:pt idx="370">
                  <c:v>40483</c:v>
                </c:pt>
                <c:pt idx="371">
                  <c:v>40513</c:v>
                </c:pt>
                <c:pt idx="372">
                  <c:v>40544</c:v>
                </c:pt>
                <c:pt idx="373">
                  <c:v>40575</c:v>
                </c:pt>
                <c:pt idx="374">
                  <c:v>40603</c:v>
                </c:pt>
                <c:pt idx="375">
                  <c:v>40634</c:v>
                </c:pt>
                <c:pt idx="376">
                  <c:v>40664</c:v>
                </c:pt>
                <c:pt idx="377">
                  <c:v>40695</c:v>
                </c:pt>
                <c:pt idx="378">
                  <c:v>40725</c:v>
                </c:pt>
                <c:pt idx="379">
                  <c:v>40756</c:v>
                </c:pt>
                <c:pt idx="380">
                  <c:v>40787</c:v>
                </c:pt>
                <c:pt idx="381">
                  <c:v>40817</c:v>
                </c:pt>
                <c:pt idx="382">
                  <c:v>40848</c:v>
                </c:pt>
                <c:pt idx="383">
                  <c:v>40878</c:v>
                </c:pt>
                <c:pt idx="384">
                  <c:v>40909</c:v>
                </c:pt>
                <c:pt idx="385">
                  <c:v>40940</c:v>
                </c:pt>
                <c:pt idx="386">
                  <c:v>40969</c:v>
                </c:pt>
                <c:pt idx="387">
                  <c:v>41000</c:v>
                </c:pt>
                <c:pt idx="388">
                  <c:v>41030</c:v>
                </c:pt>
                <c:pt idx="389">
                  <c:v>41061</c:v>
                </c:pt>
                <c:pt idx="390">
                  <c:v>41091</c:v>
                </c:pt>
                <c:pt idx="391">
                  <c:v>41122</c:v>
                </c:pt>
                <c:pt idx="392">
                  <c:v>41153</c:v>
                </c:pt>
                <c:pt idx="393">
                  <c:v>41183</c:v>
                </c:pt>
                <c:pt idx="394">
                  <c:v>41214</c:v>
                </c:pt>
                <c:pt idx="395">
                  <c:v>41244</c:v>
                </c:pt>
                <c:pt idx="396">
                  <c:v>41275</c:v>
                </c:pt>
                <c:pt idx="397">
                  <c:v>41306</c:v>
                </c:pt>
                <c:pt idx="398">
                  <c:v>41334</c:v>
                </c:pt>
                <c:pt idx="399">
                  <c:v>41365</c:v>
                </c:pt>
                <c:pt idx="400">
                  <c:v>41395</c:v>
                </c:pt>
                <c:pt idx="401">
                  <c:v>41426</c:v>
                </c:pt>
                <c:pt idx="402">
                  <c:v>41456</c:v>
                </c:pt>
                <c:pt idx="403">
                  <c:v>41487</c:v>
                </c:pt>
                <c:pt idx="404">
                  <c:v>41518</c:v>
                </c:pt>
                <c:pt idx="405">
                  <c:v>41548</c:v>
                </c:pt>
                <c:pt idx="406">
                  <c:v>41579</c:v>
                </c:pt>
                <c:pt idx="407">
                  <c:v>41609</c:v>
                </c:pt>
                <c:pt idx="408">
                  <c:v>41640</c:v>
                </c:pt>
                <c:pt idx="409">
                  <c:v>41671</c:v>
                </c:pt>
                <c:pt idx="410">
                  <c:v>41699</c:v>
                </c:pt>
                <c:pt idx="411">
                  <c:v>41730</c:v>
                </c:pt>
                <c:pt idx="412">
                  <c:v>41760</c:v>
                </c:pt>
                <c:pt idx="413">
                  <c:v>41791</c:v>
                </c:pt>
                <c:pt idx="414">
                  <c:v>41821</c:v>
                </c:pt>
                <c:pt idx="415">
                  <c:v>41852</c:v>
                </c:pt>
                <c:pt idx="416">
                  <c:v>41883</c:v>
                </c:pt>
                <c:pt idx="417">
                  <c:v>41913</c:v>
                </c:pt>
                <c:pt idx="418">
                  <c:v>41944</c:v>
                </c:pt>
                <c:pt idx="419">
                  <c:v>41974</c:v>
                </c:pt>
                <c:pt idx="420">
                  <c:v>42005</c:v>
                </c:pt>
                <c:pt idx="421">
                  <c:v>42036</c:v>
                </c:pt>
                <c:pt idx="422">
                  <c:v>42064</c:v>
                </c:pt>
                <c:pt idx="423">
                  <c:v>42095</c:v>
                </c:pt>
                <c:pt idx="424">
                  <c:v>42125</c:v>
                </c:pt>
                <c:pt idx="425">
                  <c:v>42156</c:v>
                </c:pt>
                <c:pt idx="426">
                  <c:v>42186</c:v>
                </c:pt>
                <c:pt idx="427">
                  <c:v>42217</c:v>
                </c:pt>
                <c:pt idx="428">
                  <c:v>42248</c:v>
                </c:pt>
                <c:pt idx="429">
                  <c:v>42278</c:v>
                </c:pt>
                <c:pt idx="430">
                  <c:v>42309</c:v>
                </c:pt>
                <c:pt idx="431">
                  <c:v>42339</c:v>
                </c:pt>
                <c:pt idx="432">
                  <c:v>42370</c:v>
                </c:pt>
                <c:pt idx="433">
                  <c:v>42401</c:v>
                </c:pt>
                <c:pt idx="434">
                  <c:v>42430</c:v>
                </c:pt>
                <c:pt idx="435">
                  <c:v>42461</c:v>
                </c:pt>
                <c:pt idx="436">
                  <c:v>42491</c:v>
                </c:pt>
                <c:pt idx="437">
                  <c:v>42522</c:v>
                </c:pt>
                <c:pt idx="438">
                  <c:v>42552</c:v>
                </c:pt>
                <c:pt idx="439">
                  <c:v>42583</c:v>
                </c:pt>
                <c:pt idx="440">
                  <c:v>42614</c:v>
                </c:pt>
                <c:pt idx="441">
                  <c:v>42644</c:v>
                </c:pt>
                <c:pt idx="442">
                  <c:v>42675</c:v>
                </c:pt>
                <c:pt idx="443">
                  <c:v>42705</c:v>
                </c:pt>
              </c:numCache>
            </c:numRef>
          </c:cat>
          <c:val>
            <c:numRef>
              <c:f>'Pulp Price Pull'!$B$4:$B$447</c:f>
              <c:numCache>
                <c:formatCode>General</c:formatCode>
                <c:ptCount val="444"/>
                <c:pt idx="0">
                  <c:v>545</c:v>
                </c:pt>
                <c:pt idx="1">
                  <c:v>545</c:v>
                </c:pt>
                <c:pt idx="2">
                  <c:v>545</c:v>
                </c:pt>
                <c:pt idx="3">
                  <c:v>545</c:v>
                </c:pt>
                <c:pt idx="4">
                  <c:v>545</c:v>
                </c:pt>
                <c:pt idx="5">
                  <c:v>545</c:v>
                </c:pt>
                <c:pt idx="6">
                  <c:v>545</c:v>
                </c:pt>
                <c:pt idx="7">
                  <c:v>545</c:v>
                </c:pt>
                <c:pt idx="8">
                  <c:v>545</c:v>
                </c:pt>
                <c:pt idx="9">
                  <c:v>545</c:v>
                </c:pt>
                <c:pt idx="10">
                  <c:v>545</c:v>
                </c:pt>
                <c:pt idx="11">
                  <c:v>545</c:v>
                </c:pt>
                <c:pt idx="12">
                  <c:v>545</c:v>
                </c:pt>
                <c:pt idx="13">
                  <c:v>545</c:v>
                </c:pt>
                <c:pt idx="14">
                  <c:v>545</c:v>
                </c:pt>
                <c:pt idx="15">
                  <c:v>545</c:v>
                </c:pt>
                <c:pt idx="16">
                  <c:v>545</c:v>
                </c:pt>
                <c:pt idx="17">
                  <c:v>545</c:v>
                </c:pt>
                <c:pt idx="18">
                  <c:v>545</c:v>
                </c:pt>
                <c:pt idx="19">
                  <c:v>545</c:v>
                </c:pt>
                <c:pt idx="20">
                  <c:v>545</c:v>
                </c:pt>
                <c:pt idx="21">
                  <c:v>545</c:v>
                </c:pt>
                <c:pt idx="22">
                  <c:v>545</c:v>
                </c:pt>
                <c:pt idx="23">
                  <c:v>545</c:v>
                </c:pt>
                <c:pt idx="24">
                  <c:v>420</c:v>
                </c:pt>
                <c:pt idx="25">
                  <c:v>420</c:v>
                </c:pt>
                <c:pt idx="26">
                  <c:v>420</c:v>
                </c:pt>
                <c:pt idx="27">
                  <c:v>420</c:v>
                </c:pt>
                <c:pt idx="28">
                  <c:v>420</c:v>
                </c:pt>
                <c:pt idx="29">
                  <c:v>420</c:v>
                </c:pt>
                <c:pt idx="30">
                  <c:v>420</c:v>
                </c:pt>
                <c:pt idx="31">
                  <c:v>420</c:v>
                </c:pt>
                <c:pt idx="32">
                  <c:v>420</c:v>
                </c:pt>
                <c:pt idx="33">
                  <c:v>420</c:v>
                </c:pt>
                <c:pt idx="34">
                  <c:v>420</c:v>
                </c:pt>
                <c:pt idx="35">
                  <c:v>420</c:v>
                </c:pt>
                <c:pt idx="36">
                  <c:v>430</c:v>
                </c:pt>
                <c:pt idx="37">
                  <c:v>430</c:v>
                </c:pt>
                <c:pt idx="38">
                  <c:v>430</c:v>
                </c:pt>
                <c:pt idx="39">
                  <c:v>430</c:v>
                </c:pt>
                <c:pt idx="40">
                  <c:v>430</c:v>
                </c:pt>
                <c:pt idx="41">
                  <c:v>430</c:v>
                </c:pt>
                <c:pt idx="42">
                  <c:v>430</c:v>
                </c:pt>
                <c:pt idx="43">
                  <c:v>430</c:v>
                </c:pt>
                <c:pt idx="44">
                  <c:v>430</c:v>
                </c:pt>
                <c:pt idx="45">
                  <c:v>430</c:v>
                </c:pt>
                <c:pt idx="46">
                  <c:v>430</c:v>
                </c:pt>
                <c:pt idx="47">
                  <c:v>430</c:v>
                </c:pt>
                <c:pt idx="48">
                  <c:v>485</c:v>
                </c:pt>
                <c:pt idx="49">
                  <c:v>485</c:v>
                </c:pt>
                <c:pt idx="50">
                  <c:v>485</c:v>
                </c:pt>
                <c:pt idx="51">
                  <c:v>485</c:v>
                </c:pt>
                <c:pt idx="52">
                  <c:v>485</c:v>
                </c:pt>
                <c:pt idx="53">
                  <c:v>485</c:v>
                </c:pt>
                <c:pt idx="54">
                  <c:v>485</c:v>
                </c:pt>
                <c:pt idx="55">
                  <c:v>485</c:v>
                </c:pt>
                <c:pt idx="56">
                  <c:v>485</c:v>
                </c:pt>
                <c:pt idx="57">
                  <c:v>485</c:v>
                </c:pt>
                <c:pt idx="58">
                  <c:v>485</c:v>
                </c:pt>
                <c:pt idx="59">
                  <c:v>485</c:v>
                </c:pt>
                <c:pt idx="60">
                  <c:v>420</c:v>
                </c:pt>
                <c:pt idx="61">
                  <c:v>420</c:v>
                </c:pt>
                <c:pt idx="62">
                  <c:v>420</c:v>
                </c:pt>
                <c:pt idx="63">
                  <c:v>385</c:v>
                </c:pt>
                <c:pt idx="64">
                  <c:v>385</c:v>
                </c:pt>
                <c:pt idx="65">
                  <c:v>385</c:v>
                </c:pt>
                <c:pt idx="66">
                  <c:v>385</c:v>
                </c:pt>
                <c:pt idx="67">
                  <c:v>385</c:v>
                </c:pt>
                <c:pt idx="68">
                  <c:v>385</c:v>
                </c:pt>
                <c:pt idx="69">
                  <c:v>385</c:v>
                </c:pt>
                <c:pt idx="70">
                  <c:v>385</c:v>
                </c:pt>
                <c:pt idx="71">
                  <c:v>385</c:v>
                </c:pt>
                <c:pt idx="72">
                  <c:v>415</c:v>
                </c:pt>
                <c:pt idx="73">
                  <c:v>415</c:v>
                </c:pt>
                <c:pt idx="74">
                  <c:v>415</c:v>
                </c:pt>
                <c:pt idx="75">
                  <c:v>450</c:v>
                </c:pt>
                <c:pt idx="76">
                  <c:v>450</c:v>
                </c:pt>
                <c:pt idx="77">
                  <c:v>450</c:v>
                </c:pt>
                <c:pt idx="78">
                  <c:v>480</c:v>
                </c:pt>
                <c:pt idx="79">
                  <c:v>480</c:v>
                </c:pt>
                <c:pt idx="80">
                  <c:v>480</c:v>
                </c:pt>
                <c:pt idx="81">
                  <c:v>520</c:v>
                </c:pt>
                <c:pt idx="82">
                  <c:v>520</c:v>
                </c:pt>
                <c:pt idx="83">
                  <c:v>520</c:v>
                </c:pt>
                <c:pt idx="84">
                  <c:v>550</c:v>
                </c:pt>
                <c:pt idx="85">
                  <c:v>550</c:v>
                </c:pt>
                <c:pt idx="86">
                  <c:v>550</c:v>
                </c:pt>
                <c:pt idx="87">
                  <c:v>585</c:v>
                </c:pt>
                <c:pt idx="88">
                  <c:v>585</c:v>
                </c:pt>
                <c:pt idx="89">
                  <c:v>585</c:v>
                </c:pt>
                <c:pt idx="90">
                  <c:v>610</c:v>
                </c:pt>
                <c:pt idx="91">
                  <c:v>610</c:v>
                </c:pt>
                <c:pt idx="92">
                  <c:v>610</c:v>
                </c:pt>
                <c:pt idx="93">
                  <c:v>635</c:v>
                </c:pt>
                <c:pt idx="94">
                  <c:v>635</c:v>
                </c:pt>
                <c:pt idx="95">
                  <c:v>635</c:v>
                </c:pt>
                <c:pt idx="96">
                  <c:v>680</c:v>
                </c:pt>
                <c:pt idx="97">
                  <c:v>680</c:v>
                </c:pt>
                <c:pt idx="98">
                  <c:v>680</c:v>
                </c:pt>
                <c:pt idx="99">
                  <c:v>725</c:v>
                </c:pt>
                <c:pt idx="100">
                  <c:v>725</c:v>
                </c:pt>
                <c:pt idx="101">
                  <c:v>725</c:v>
                </c:pt>
                <c:pt idx="102">
                  <c:v>760</c:v>
                </c:pt>
                <c:pt idx="103">
                  <c:v>760</c:v>
                </c:pt>
                <c:pt idx="104">
                  <c:v>760</c:v>
                </c:pt>
                <c:pt idx="105">
                  <c:v>760</c:v>
                </c:pt>
                <c:pt idx="106">
                  <c:v>760</c:v>
                </c:pt>
                <c:pt idx="107">
                  <c:v>760</c:v>
                </c:pt>
                <c:pt idx="108">
                  <c:v>810</c:v>
                </c:pt>
                <c:pt idx="109">
                  <c:v>810</c:v>
                </c:pt>
                <c:pt idx="110">
                  <c:v>810</c:v>
                </c:pt>
                <c:pt idx="111">
                  <c:v>840</c:v>
                </c:pt>
                <c:pt idx="112">
                  <c:v>840</c:v>
                </c:pt>
                <c:pt idx="113">
                  <c:v>840</c:v>
                </c:pt>
                <c:pt idx="114">
                  <c:v>840</c:v>
                </c:pt>
                <c:pt idx="115">
                  <c:v>840</c:v>
                </c:pt>
                <c:pt idx="116">
                  <c:v>840</c:v>
                </c:pt>
                <c:pt idx="117">
                  <c:v>840</c:v>
                </c:pt>
                <c:pt idx="118">
                  <c:v>840</c:v>
                </c:pt>
                <c:pt idx="119">
                  <c:v>840</c:v>
                </c:pt>
                <c:pt idx="120">
                  <c:v>840</c:v>
                </c:pt>
                <c:pt idx="121">
                  <c:v>840</c:v>
                </c:pt>
                <c:pt idx="122">
                  <c:v>840</c:v>
                </c:pt>
                <c:pt idx="123">
                  <c:v>840</c:v>
                </c:pt>
                <c:pt idx="124">
                  <c:v>840</c:v>
                </c:pt>
                <c:pt idx="125">
                  <c:v>840</c:v>
                </c:pt>
                <c:pt idx="126">
                  <c:v>800</c:v>
                </c:pt>
                <c:pt idx="127">
                  <c:v>800</c:v>
                </c:pt>
                <c:pt idx="128">
                  <c:v>800</c:v>
                </c:pt>
                <c:pt idx="129">
                  <c:v>765</c:v>
                </c:pt>
                <c:pt idx="130">
                  <c:v>765</c:v>
                </c:pt>
                <c:pt idx="131">
                  <c:v>765</c:v>
                </c:pt>
                <c:pt idx="132">
                  <c:v>690</c:v>
                </c:pt>
                <c:pt idx="133">
                  <c:v>690</c:v>
                </c:pt>
                <c:pt idx="134">
                  <c:v>690</c:v>
                </c:pt>
                <c:pt idx="135">
                  <c:v>615</c:v>
                </c:pt>
                <c:pt idx="136">
                  <c:v>615</c:v>
                </c:pt>
                <c:pt idx="137">
                  <c:v>615</c:v>
                </c:pt>
                <c:pt idx="138">
                  <c:v>540</c:v>
                </c:pt>
                <c:pt idx="139">
                  <c:v>540</c:v>
                </c:pt>
                <c:pt idx="140">
                  <c:v>540</c:v>
                </c:pt>
                <c:pt idx="141">
                  <c:v>480</c:v>
                </c:pt>
                <c:pt idx="142">
                  <c:v>480</c:v>
                </c:pt>
                <c:pt idx="143">
                  <c:v>480</c:v>
                </c:pt>
                <c:pt idx="144">
                  <c:v>520</c:v>
                </c:pt>
                <c:pt idx="145">
                  <c:v>520</c:v>
                </c:pt>
                <c:pt idx="146">
                  <c:v>520</c:v>
                </c:pt>
                <c:pt idx="147">
                  <c:v>550</c:v>
                </c:pt>
                <c:pt idx="148">
                  <c:v>550</c:v>
                </c:pt>
                <c:pt idx="149">
                  <c:v>550</c:v>
                </c:pt>
                <c:pt idx="150">
                  <c:v>600</c:v>
                </c:pt>
                <c:pt idx="151">
                  <c:v>600</c:v>
                </c:pt>
                <c:pt idx="152">
                  <c:v>600</c:v>
                </c:pt>
                <c:pt idx="153">
                  <c:v>560</c:v>
                </c:pt>
                <c:pt idx="154">
                  <c:v>560</c:v>
                </c:pt>
                <c:pt idx="155">
                  <c:v>560</c:v>
                </c:pt>
                <c:pt idx="156">
                  <c:v>460</c:v>
                </c:pt>
                <c:pt idx="157">
                  <c:v>440</c:v>
                </c:pt>
                <c:pt idx="158">
                  <c:v>420</c:v>
                </c:pt>
                <c:pt idx="159">
                  <c:v>450</c:v>
                </c:pt>
                <c:pt idx="160">
                  <c:v>450</c:v>
                </c:pt>
                <c:pt idx="161">
                  <c:v>430</c:v>
                </c:pt>
                <c:pt idx="162">
                  <c:v>420</c:v>
                </c:pt>
                <c:pt idx="163">
                  <c:v>410</c:v>
                </c:pt>
                <c:pt idx="164">
                  <c:v>400</c:v>
                </c:pt>
                <c:pt idx="165">
                  <c:v>390</c:v>
                </c:pt>
                <c:pt idx="166">
                  <c:v>390</c:v>
                </c:pt>
                <c:pt idx="167">
                  <c:v>400</c:v>
                </c:pt>
                <c:pt idx="168">
                  <c:v>440</c:v>
                </c:pt>
                <c:pt idx="169">
                  <c:v>450</c:v>
                </c:pt>
                <c:pt idx="170">
                  <c:v>460</c:v>
                </c:pt>
                <c:pt idx="171">
                  <c:v>510</c:v>
                </c:pt>
                <c:pt idx="172">
                  <c:v>510</c:v>
                </c:pt>
                <c:pt idx="173">
                  <c:v>510</c:v>
                </c:pt>
                <c:pt idx="174">
                  <c:v>560</c:v>
                </c:pt>
                <c:pt idx="175">
                  <c:v>560</c:v>
                </c:pt>
                <c:pt idx="176">
                  <c:v>630</c:v>
                </c:pt>
                <c:pt idx="177">
                  <c:v>700</c:v>
                </c:pt>
                <c:pt idx="178">
                  <c:v>700</c:v>
                </c:pt>
                <c:pt idx="179">
                  <c:v>700</c:v>
                </c:pt>
                <c:pt idx="180">
                  <c:v>750</c:v>
                </c:pt>
                <c:pt idx="181">
                  <c:v>750</c:v>
                </c:pt>
                <c:pt idx="182">
                  <c:v>825</c:v>
                </c:pt>
                <c:pt idx="183">
                  <c:v>825</c:v>
                </c:pt>
                <c:pt idx="184">
                  <c:v>825</c:v>
                </c:pt>
                <c:pt idx="185">
                  <c:v>925</c:v>
                </c:pt>
                <c:pt idx="186">
                  <c:v>925</c:v>
                </c:pt>
                <c:pt idx="187">
                  <c:v>925</c:v>
                </c:pt>
                <c:pt idx="188">
                  <c:v>925</c:v>
                </c:pt>
                <c:pt idx="189">
                  <c:v>1000</c:v>
                </c:pt>
                <c:pt idx="190">
                  <c:v>1000</c:v>
                </c:pt>
                <c:pt idx="191">
                  <c:v>925</c:v>
                </c:pt>
                <c:pt idx="192">
                  <c:v>875</c:v>
                </c:pt>
                <c:pt idx="193">
                  <c:v>725</c:v>
                </c:pt>
                <c:pt idx="194">
                  <c:v>550</c:v>
                </c:pt>
                <c:pt idx="195">
                  <c:v>500</c:v>
                </c:pt>
                <c:pt idx="196">
                  <c:v>500</c:v>
                </c:pt>
                <c:pt idx="197">
                  <c:v>520</c:v>
                </c:pt>
                <c:pt idx="198">
                  <c:v>540</c:v>
                </c:pt>
                <c:pt idx="199">
                  <c:v>560</c:v>
                </c:pt>
                <c:pt idx="200">
                  <c:v>560</c:v>
                </c:pt>
                <c:pt idx="201">
                  <c:v>560</c:v>
                </c:pt>
                <c:pt idx="202">
                  <c:v>560</c:v>
                </c:pt>
                <c:pt idx="203">
                  <c:v>560</c:v>
                </c:pt>
                <c:pt idx="204">
                  <c:v>540</c:v>
                </c:pt>
                <c:pt idx="205">
                  <c:v>540</c:v>
                </c:pt>
                <c:pt idx="206">
                  <c:v>540</c:v>
                </c:pt>
                <c:pt idx="207">
                  <c:v>545</c:v>
                </c:pt>
                <c:pt idx="208">
                  <c:v>545</c:v>
                </c:pt>
                <c:pt idx="209">
                  <c:v>560</c:v>
                </c:pt>
                <c:pt idx="210">
                  <c:v>580</c:v>
                </c:pt>
                <c:pt idx="211">
                  <c:v>580</c:v>
                </c:pt>
                <c:pt idx="212">
                  <c:v>595</c:v>
                </c:pt>
                <c:pt idx="213">
                  <c:v>595</c:v>
                </c:pt>
                <c:pt idx="214">
                  <c:v>605</c:v>
                </c:pt>
                <c:pt idx="215">
                  <c:v>595</c:v>
                </c:pt>
                <c:pt idx="216">
                  <c:v>560</c:v>
                </c:pt>
                <c:pt idx="217">
                  <c:v>510</c:v>
                </c:pt>
                <c:pt idx="218">
                  <c:v>500</c:v>
                </c:pt>
                <c:pt idx="219">
                  <c:v>535</c:v>
                </c:pt>
                <c:pt idx="220">
                  <c:v>550</c:v>
                </c:pt>
                <c:pt idx="221">
                  <c:v>575</c:v>
                </c:pt>
                <c:pt idx="222">
                  <c:v>550</c:v>
                </c:pt>
                <c:pt idx="223">
                  <c:v>522.5</c:v>
                </c:pt>
                <c:pt idx="224">
                  <c:v>470</c:v>
                </c:pt>
                <c:pt idx="225">
                  <c:v>460</c:v>
                </c:pt>
                <c:pt idx="226">
                  <c:v>460</c:v>
                </c:pt>
                <c:pt idx="227">
                  <c:v>460</c:v>
                </c:pt>
                <c:pt idx="228">
                  <c:v>460</c:v>
                </c:pt>
                <c:pt idx="229">
                  <c:v>460</c:v>
                </c:pt>
                <c:pt idx="230">
                  <c:v>460</c:v>
                </c:pt>
                <c:pt idx="231">
                  <c:v>480</c:v>
                </c:pt>
                <c:pt idx="232">
                  <c:v>500</c:v>
                </c:pt>
                <c:pt idx="233">
                  <c:v>520</c:v>
                </c:pt>
                <c:pt idx="234">
                  <c:v>520</c:v>
                </c:pt>
                <c:pt idx="235">
                  <c:v>520</c:v>
                </c:pt>
                <c:pt idx="236">
                  <c:v>560</c:v>
                </c:pt>
                <c:pt idx="237">
                  <c:v>560</c:v>
                </c:pt>
                <c:pt idx="238">
                  <c:v>600</c:v>
                </c:pt>
                <c:pt idx="239">
                  <c:v>600</c:v>
                </c:pt>
                <c:pt idx="240">
                  <c:v>630</c:v>
                </c:pt>
                <c:pt idx="241">
                  <c:v>630</c:v>
                </c:pt>
                <c:pt idx="242">
                  <c:v>630</c:v>
                </c:pt>
                <c:pt idx="243">
                  <c:v>675</c:v>
                </c:pt>
                <c:pt idx="244">
                  <c:v>675</c:v>
                </c:pt>
                <c:pt idx="245">
                  <c:v>675</c:v>
                </c:pt>
                <c:pt idx="246">
                  <c:v>710</c:v>
                </c:pt>
                <c:pt idx="247">
                  <c:v>710</c:v>
                </c:pt>
                <c:pt idx="248">
                  <c:v>710</c:v>
                </c:pt>
                <c:pt idx="249">
                  <c:v>710</c:v>
                </c:pt>
                <c:pt idx="250">
                  <c:v>710</c:v>
                </c:pt>
                <c:pt idx="251">
                  <c:v>710</c:v>
                </c:pt>
                <c:pt idx="252">
                  <c:v>710</c:v>
                </c:pt>
                <c:pt idx="253">
                  <c:v>680</c:v>
                </c:pt>
                <c:pt idx="254">
                  <c:v>680</c:v>
                </c:pt>
                <c:pt idx="255">
                  <c:v>610</c:v>
                </c:pt>
                <c:pt idx="256">
                  <c:v>545</c:v>
                </c:pt>
                <c:pt idx="257">
                  <c:v>540</c:v>
                </c:pt>
                <c:pt idx="258">
                  <c:v>500</c:v>
                </c:pt>
                <c:pt idx="259">
                  <c:v>460</c:v>
                </c:pt>
                <c:pt idx="260">
                  <c:v>450</c:v>
                </c:pt>
                <c:pt idx="261">
                  <c:v>465</c:v>
                </c:pt>
                <c:pt idx="262">
                  <c:v>472.5</c:v>
                </c:pt>
                <c:pt idx="263">
                  <c:v>472.5</c:v>
                </c:pt>
                <c:pt idx="264">
                  <c:v>467.5</c:v>
                </c:pt>
                <c:pt idx="265">
                  <c:v>445</c:v>
                </c:pt>
                <c:pt idx="266">
                  <c:v>435</c:v>
                </c:pt>
                <c:pt idx="267">
                  <c:v>435</c:v>
                </c:pt>
                <c:pt idx="268">
                  <c:v>460</c:v>
                </c:pt>
                <c:pt idx="269">
                  <c:v>475</c:v>
                </c:pt>
                <c:pt idx="270">
                  <c:v>490</c:v>
                </c:pt>
                <c:pt idx="271">
                  <c:v>490</c:v>
                </c:pt>
                <c:pt idx="272">
                  <c:v>490</c:v>
                </c:pt>
                <c:pt idx="273">
                  <c:v>470</c:v>
                </c:pt>
                <c:pt idx="274">
                  <c:v>455</c:v>
                </c:pt>
                <c:pt idx="275">
                  <c:v>435</c:v>
                </c:pt>
                <c:pt idx="276">
                  <c:v>435</c:v>
                </c:pt>
                <c:pt idx="277">
                  <c:v>480</c:v>
                </c:pt>
                <c:pt idx="278">
                  <c:v>520</c:v>
                </c:pt>
                <c:pt idx="279">
                  <c:v>560</c:v>
                </c:pt>
                <c:pt idx="280">
                  <c:v>560</c:v>
                </c:pt>
                <c:pt idx="281">
                  <c:v>540</c:v>
                </c:pt>
                <c:pt idx="282">
                  <c:v>520</c:v>
                </c:pt>
                <c:pt idx="283">
                  <c:v>510</c:v>
                </c:pt>
                <c:pt idx="284">
                  <c:v>520</c:v>
                </c:pt>
                <c:pt idx="285">
                  <c:v>540</c:v>
                </c:pt>
                <c:pt idx="286">
                  <c:v>550</c:v>
                </c:pt>
                <c:pt idx="287">
                  <c:v>555</c:v>
                </c:pt>
                <c:pt idx="288">
                  <c:v>560</c:v>
                </c:pt>
                <c:pt idx="289">
                  <c:v>590</c:v>
                </c:pt>
                <c:pt idx="290">
                  <c:v>605</c:v>
                </c:pt>
                <c:pt idx="291">
                  <c:v>640</c:v>
                </c:pt>
                <c:pt idx="292">
                  <c:v>640</c:v>
                </c:pt>
                <c:pt idx="293">
                  <c:v>655</c:v>
                </c:pt>
                <c:pt idx="294">
                  <c:v>660</c:v>
                </c:pt>
                <c:pt idx="295">
                  <c:v>650</c:v>
                </c:pt>
                <c:pt idx="296">
                  <c:v>620</c:v>
                </c:pt>
                <c:pt idx="297">
                  <c:v>585</c:v>
                </c:pt>
                <c:pt idx="298">
                  <c:v>600</c:v>
                </c:pt>
                <c:pt idx="299">
                  <c:v>625</c:v>
                </c:pt>
                <c:pt idx="300">
                  <c:v>625</c:v>
                </c:pt>
                <c:pt idx="301">
                  <c:v>645</c:v>
                </c:pt>
                <c:pt idx="302">
                  <c:v>645</c:v>
                </c:pt>
                <c:pt idx="303">
                  <c:v>645</c:v>
                </c:pt>
                <c:pt idx="304">
                  <c:v>625</c:v>
                </c:pt>
                <c:pt idx="305">
                  <c:v>625</c:v>
                </c:pt>
                <c:pt idx="306">
                  <c:v>625</c:v>
                </c:pt>
                <c:pt idx="307">
                  <c:v>585</c:v>
                </c:pt>
                <c:pt idx="308">
                  <c:v>585</c:v>
                </c:pt>
                <c:pt idx="309">
                  <c:v>595</c:v>
                </c:pt>
                <c:pt idx="310">
                  <c:v>600</c:v>
                </c:pt>
                <c:pt idx="311">
                  <c:v>600</c:v>
                </c:pt>
                <c:pt idx="312">
                  <c:v>605</c:v>
                </c:pt>
                <c:pt idx="313">
                  <c:v>625</c:v>
                </c:pt>
                <c:pt idx="314">
                  <c:v>635</c:v>
                </c:pt>
                <c:pt idx="315">
                  <c:v>655</c:v>
                </c:pt>
                <c:pt idx="316">
                  <c:v>660</c:v>
                </c:pt>
                <c:pt idx="317">
                  <c:v>690</c:v>
                </c:pt>
                <c:pt idx="318">
                  <c:v>705</c:v>
                </c:pt>
                <c:pt idx="319">
                  <c:v>710</c:v>
                </c:pt>
                <c:pt idx="320">
                  <c:v>715</c:v>
                </c:pt>
                <c:pt idx="321">
                  <c:v>725</c:v>
                </c:pt>
                <c:pt idx="322">
                  <c:v>730</c:v>
                </c:pt>
                <c:pt idx="323">
                  <c:v>730</c:v>
                </c:pt>
                <c:pt idx="324">
                  <c:v>760</c:v>
                </c:pt>
                <c:pt idx="325">
                  <c:v>760</c:v>
                </c:pt>
                <c:pt idx="326">
                  <c:v>760</c:v>
                </c:pt>
                <c:pt idx="327">
                  <c:v>770</c:v>
                </c:pt>
                <c:pt idx="328">
                  <c:v>780</c:v>
                </c:pt>
                <c:pt idx="329">
                  <c:v>795</c:v>
                </c:pt>
                <c:pt idx="330">
                  <c:v>800</c:v>
                </c:pt>
                <c:pt idx="331">
                  <c:v>800</c:v>
                </c:pt>
                <c:pt idx="332">
                  <c:v>825</c:v>
                </c:pt>
                <c:pt idx="333">
                  <c:v>830</c:v>
                </c:pt>
                <c:pt idx="334">
                  <c:v>850</c:v>
                </c:pt>
                <c:pt idx="335">
                  <c:v>875</c:v>
                </c:pt>
                <c:pt idx="336">
                  <c:v>880</c:v>
                </c:pt>
                <c:pt idx="337">
                  <c:v>880</c:v>
                </c:pt>
                <c:pt idx="338">
                  <c:v>880</c:v>
                </c:pt>
                <c:pt idx="339">
                  <c:v>900</c:v>
                </c:pt>
                <c:pt idx="340">
                  <c:v>910</c:v>
                </c:pt>
                <c:pt idx="341">
                  <c:v>900</c:v>
                </c:pt>
                <c:pt idx="342">
                  <c:v>895</c:v>
                </c:pt>
                <c:pt idx="343">
                  <c:v>885</c:v>
                </c:pt>
                <c:pt idx="344">
                  <c:v>855</c:v>
                </c:pt>
                <c:pt idx="345">
                  <c:v>780</c:v>
                </c:pt>
                <c:pt idx="346">
                  <c:v>695</c:v>
                </c:pt>
                <c:pt idx="347">
                  <c:v>660</c:v>
                </c:pt>
                <c:pt idx="348">
                  <c:v>620</c:v>
                </c:pt>
                <c:pt idx="349">
                  <c:v>590</c:v>
                </c:pt>
                <c:pt idx="350">
                  <c:v>580</c:v>
                </c:pt>
                <c:pt idx="351">
                  <c:v>580</c:v>
                </c:pt>
                <c:pt idx="352">
                  <c:v>595</c:v>
                </c:pt>
                <c:pt idx="353">
                  <c:v>625</c:v>
                </c:pt>
                <c:pt idx="354">
                  <c:v>660</c:v>
                </c:pt>
                <c:pt idx="355">
                  <c:v>690</c:v>
                </c:pt>
                <c:pt idx="356">
                  <c:v>730</c:v>
                </c:pt>
                <c:pt idx="357">
                  <c:v>760</c:v>
                </c:pt>
                <c:pt idx="358">
                  <c:v>800</c:v>
                </c:pt>
                <c:pt idx="359">
                  <c:v>800</c:v>
                </c:pt>
                <c:pt idx="360">
                  <c:v>830</c:v>
                </c:pt>
                <c:pt idx="361">
                  <c:v>860</c:v>
                </c:pt>
                <c:pt idx="362">
                  <c:v>890</c:v>
                </c:pt>
                <c:pt idx="363">
                  <c:v>935</c:v>
                </c:pt>
                <c:pt idx="364">
                  <c:v>960</c:v>
                </c:pt>
                <c:pt idx="365">
                  <c:v>980</c:v>
                </c:pt>
                <c:pt idx="366">
                  <c:v>980</c:v>
                </c:pt>
                <c:pt idx="367">
                  <c:v>980</c:v>
                </c:pt>
                <c:pt idx="368">
                  <c:v>980</c:v>
                </c:pt>
                <c:pt idx="369">
                  <c:v>965</c:v>
                </c:pt>
                <c:pt idx="370">
                  <c:v>955</c:v>
                </c:pt>
                <c:pt idx="371">
                  <c:v>950</c:v>
                </c:pt>
                <c:pt idx="372">
                  <c:v>950</c:v>
                </c:pt>
                <c:pt idx="373">
                  <c:v>950</c:v>
                </c:pt>
                <c:pt idx="374">
                  <c:v>980</c:v>
                </c:pt>
                <c:pt idx="375">
                  <c:v>1010</c:v>
                </c:pt>
                <c:pt idx="376">
                  <c:v>1010</c:v>
                </c:pt>
                <c:pt idx="377">
                  <c:v>1035</c:v>
                </c:pt>
                <c:pt idx="378">
                  <c:v>1012.5</c:v>
                </c:pt>
                <c:pt idx="379">
                  <c:v>985</c:v>
                </c:pt>
                <c:pt idx="380">
                  <c:v>950</c:v>
                </c:pt>
                <c:pt idx="381">
                  <c:v>910</c:v>
                </c:pt>
                <c:pt idx="382">
                  <c:v>855</c:v>
                </c:pt>
                <c:pt idx="383">
                  <c:v>830</c:v>
                </c:pt>
                <c:pt idx="384">
                  <c:v>830</c:v>
                </c:pt>
                <c:pt idx="385">
                  <c:v>830</c:v>
                </c:pt>
                <c:pt idx="386">
                  <c:v>845</c:v>
                </c:pt>
                <c:pt idx="387">
                  <c:v>855</c:v>
                </c:pt>
                <c:pt idx="388">
                  <c:v>845</c:v>
                </c:pt>
                <c:pt idx="389">
                  <c:v>825</c:v>
                </c:pt>
                <c:pt idx="390">
                  <c:v>805</c:v>
                </c:pt>
                <c:pt idx="391">
                  <c:v>775</c:v>
                </c:pt>
                <c:pt idx="392">
                  <c:v>755</c:v>
                </c:pt>
                <c:pt idx="393">
                  <c:v>785</c:v>
                </c:pt>
                <c:pt idx="394">
                  <c:v>815</c:v>
                </c:pt>
                <c:pt idx="395">
                  <c:v>815</c:v>
                </c:pt>
                <c:pt idx="396">
                  <c:v>825</c:v>
                </c:pt>
                <c:pt idx="397">
                  <c:v>875</c:v>
                </c:pt>
                <c:pt idx="398">
                  <c:v>875</c:v>
                </c:pt>
                <c:pt idx="399">
                  <c:v>905</c:v>
                </c:pt>
                <c:pt idx="400">
                  <c:v>915</c:v>
                </c:pt>
                <c:pt idx="401">
                  <c:v>915</c:v>
                </c:pt>
                <c:pt idx="402">
                  <c:v>915</c:v>
                </c:pt>
                <c:pt idx="403">
                  <c:v>915</c:v>
                </c:pt>
                <c:pt idx="404">
                  <c:v>945</c:v>
                </c:pt>
                <c:pt idx="405">
                  <c:v>955</c:v>
                </c:pt>
                <c:pt idx="406">
                  <c:v>955</c:v>
                </c:pt>
                <c:pt idx="407">
                  <c:v>955</c:v>
                </c:pt>
                <c:pt idx="408">
                  <c:v>995</c:v>
                </c:pt>
                <c:pt idx="409">
                  <c:v>995</c:v>
                </c:pt>
                <c:pt idx="410">
                  <c:v>1015</c:v>
                </c:pt>
                <c:pt idx="411">
                  <c:v>1015</c:v>
                </c:pt>
                <c:pt idx="412">
                  <c:v>1015</c:v>
                </c:pt>
                <c:pt idx="413">
                  <c:v>1045</c:v>
                </c:pt>
                <c:pt idx="414">
                  <c:v>1045</c:v>
                </c:pt>
                <c:pt idx="415">
                  <c:v>1045</c:v>
                </c:pt>
                <c:pt idx="416">
                  <c:v>1045</c:v>
                </c:pt>
                <c:pt idx="417">
                  <c:v>1045</c:v>
                </c:pt>
                <c:pt idx="418">
                  <c:v>1025</c:v>
                </c:pt>
                <c:pt idx="419">
                  <c:v>1015</c:v>
                </c:pt>
                <c:pt idx="420">
                  <c:v>985</c:v>
                </c:pt>
                <c:pt idx="421">
                  <c:v>935</c:v>
                </c:pt>
                <c:pt idx="422">
                  <c:v>895</c:v>
                </c:pt>
                <c:pt idx="423">
                  <c:v>895</c:v>
                </c:pt>
                <c:pt idx="424">
                  <c:v>895</c:v>
                </c:pt>
                <c:pt idx="425">
                  <c:v>895</c:v>
                </c:pt>
                <c:pt idx="426">
                  <c:v>855</c:v>
                </c:pt>
                <c:pt idx="427">
                  <c:v>835</c:v>
                </c:pt>
                <c:pt idx="428">
                  <c:v>835</c:v>
                </c:pt>
                <c:pt idx="429">
                  <c:v>855</c:v>
                </c:pt>
                <c:pt idx="430">
                  <c:v>875</c:v>
                </c:pt>
                <c:pt idx="431">
                  <c:v>865</c:v>
                </c:pt>
                <c:pt idx="432">
                  <c:v>830</c:v>
                </c:pt>
                <c:pt idx="433">
                  <c:v>795</c:v>
                </c:pt>
                <c:pt idx="434">
                  <c:v>785</c:v>
                </c:pt>
                <c:pt idx="435">
                  <c:v>785</c:v>
                </c:pt>
                <c:pt idx="436">
                  <c:v>785</c:v>
                </c:pt>
                <c:pt idx="437">
                  <c:v>800</c:v>
                </c:pt>
                <c:pt idx="438">
                  <c:v>800</c:v>
                </c:pt>
                <c:pt idx="439">
                  <c:v>800</c:v>
                </c:pt>
                <c:pt idx="440">
                  <c:v>810</c:v>
                </c:pt>
                <c:pt idx="441">
                  <c:v>820</c:v>
                </c:pt>
                <c:pt idx="442">
                  <c:v>825</c:v>
                </c:pt>
                <c:pt idx="443">
                  <c:v>825</c:v>
                </c:pt>
              </c:numCache>
            </c:numRef>
          </c:val>
          <c:smooth val="0"/>
        </c:ser>
        <c:ser>
          <c:idx val="3"/>
          <c:order val="2"/>
          <c:tx>
            <c:strRef>
              <c:f>'Pulp Price Pull'!$E$3</c:f>
              <c:strCache>
                <c:ptCount val="1"/>
                <c:pt idx="0">
                  <c:v>Cash Cost</c:v>
                </c:pt>
              </c:strCache>
            </c:strRef>
          </c:tx>
          <c:spPr>
            <a:ln w="15875">
              <a:solidFill>
                <a:schemeClr val="tx1"/>
              </a:solidFill>
              <a:prstDash val="dash"/>
            </a:ln>
          </c:spPr>
          <c:marker>
            <c:symbol val="none"/>
          </c:marker>
          <c:cat>
            <c:numRef>
              <c:f>'Pulp Price Pull'!$A$4:$A$447</c:f>
              <c:numCache>
                <c:formatCode>mmm\-yy</c:formatCode>
                <c:ptCount val="444"/>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pt idx="240">
                  <c:v>36526</c:v>
                </c:pt>
                <c:pt idx="241">
                  <c:v>36557</c:v>
                </c:pt>
                <c:pt idx="242">
                  <c:v>36586</c:v>
                </c:pt>
                <c:pt idx="243">
                  <c:v>36617</c:v>
                </c:pt>
                <c:pt idx="244">
                  <c:v>36647</c:v>
                </c:pt>
                <c:pt idx="245">
                  <c:v>36678</c:v>
                </c:pt>
                <c:pt idx="246">
                  <c:v>36708</c:v>
                </c:pt>
                <c:pt idx="247">
                  <c:v>36739</c:v>
                </c:pt>
                <c:pt idx="248">
                  <c:v>36770</c:v>
                </c:pt>
                <c:pt idx="249">
                  <c:v>36800</c:v>
                </c:pt>
                <c:pt idx="250">
                  <c:v>36831</c:v>
                </c:pt>
                <c:pt idx="251">
                  <c:v>36861</c:v>
                </c:pt>
                <c:pt idx="252">
                  <c:v>36892</c:v>
                </c:pt>
                <c:pt idx="253">
                  <c:v>36923</c:v>
                </c:pt>
                <c:pt idx="254">
                  <c:v>36951</c:v>
                </c:pt>
                <c:pt idx="255">
                  <c:v>36982</c:v>
                </c:pt>
                <c:pt idx="256">
                  <c:v>37012</c:v>
                </c:pt>
                <c:pt idx="257">
                  <c:v>37043</c:v>
                </c:pt>
                <c:pt idx="258">
                  <c:v>37073</c:v>
                </c:pt>
                <c:pt idx="259">
                  <c:v>37104</c:v>
                </c:pt>
                <c:pt idx="260">
                  <c:v>37135</c:v>
                </c:pt>
                <c:pt idx="261">
                  <c:v>37165</c:v>
                </c:pt>
                <c:pt idx="262">
                  <c:v>37196</c:v>
                </c:pt>
                <c:pt idx="263">
                  <c:v>37226</c:v>
                </c:pt>
                <c:pt idx="264">
                  <c:v>37257</c:v>
                </c:pt>
                <c:pt idx="265">
                  <c:v>37288</c:v>
                </c:pt>
                <c:pt idx="266">
                  <c:v>37316</c:v>
                </c:pt>
                <c:pt idx="267">
                  <c:v>37347</c:v>
                </c:pt>
                <c:pt idx="268">
                  <c:v>37377</c:v>
                </c:pt>
                <c:pt idx="269">
                  <c:v>37408</c:v>
                </c:pt>
                <c:pt idx="270">
                  <c:v>37438</c:v>
                </c:pt>
                <c:pt idx="271">
                  <c:v>37469</c:v>
                </c:pt>
                <c:pt idx="272">
                  <c:v>37500</c:v>
                </c:pt>
                <c:pt idx="273">
                  <c:v>37530</c:v>
                </c:pt>
                <c:pt idx="274">
                  <c:v>37561</c:v>
                </c:pt>
                <c:pt idx="275">
                  <c:v>37591</c:v>
                </c:pt>
                <c:pt idx="276">
                  <c:v>37622</c:v>
                </c:pt>
                <c:pt idx="277">
                  <c:v>37653</c:v>
                </c:pt>
                <c:pt idx="278">
                  <c:v>37681</c:v>
                </c:pt>
                <c:pt idx="279">
                  <c:v>37712</c:v>
                </c:pt>
                <c:pt idx="280">
                  <c:v>37742</c:v>
                </c:pt>
                <c:pt idx="281">
                  <c:v>37773</c:v>
                </c:pt>
                <c:pt idx="282">
                  <c:v>37803</c:v>
                </c:pt>
                <c:pt idx="283">
                  <c:v>37834</c:v>
                </c:pt>
                <c:pt idx="284">
                  <c:v>37865</c:v>
                </c:pt>
                <c:pt idx="285">
                  <c:v>37895</c:v>
                </c:pt>
                <c:pt idx="286">
                  <c:v>37926</c:v>
                </c:pt>
                <c:pt idx="287">
                  <c:v>37956</c:v>
                </c:pt>
                <c:pt idx="288">
                  <c:v>37987</c:v>
                </c:pt>
                <c:pt idx="289">
                  <c:v>38018</c:v>
                </c:pt>
                <c:pt idx="290">
                  <c:v>38047</c:v>
                </c:pt>
                <c:pt idx="291">
                  <c:v>38078</c:v>
                </c:pt>
                <c:pt idx="292">
                  <c:v>38108</c:v>
                </c:pt>
                <c:pt idx="293">
                  <c:v>38139</c:v>
                </c:pt>
                <c:pt idx="294">
                  <c:v>38169</c:v>
                </c:pt>
                <c:pt idx="295">
                  <c:v>38200</c:v>
                </c:pt>
                <c:pt idx="296">
                  <c:v>38231</c:v>
                </c:pt>
                <c:pt idx="297">
                  <c:v>38261</c:v>
                </c:pt>
                <c:pt idx="298">
                  <c:v>38292</c:v>
                </c:pt>
                <c:pt idx="299">
                  <c:v>38322</c:v>
                </c:pt>
                <c:pt idx="300">
                  <c:v>38353</c:v>
                </c:pt>
                <c:pt idx="301">
                  <c:v>38384</c:v>
                </c:pt>
                <c:pt idx="302">
                  <c:v>38412</c:v>
                </c:pt>
                <c:pt idx="303">
                  <c:v>38443</c:v>
                </c:pt>
                <c:pt idx="304">
                  <c:v>38473</c:v>
                </c:pt>
                <c:pt idx="305">
                  <c:v>38504</c:v>
                </c:pt>
                <c:pt idx="306">
                  <c:v>38534</c:v>
                </c:pt>
                <c:pt idx="307">
                  <c:v>38565</c:v>
                </c:pt>
                <c:pt idx="308">
                  <c:v>38596</c:v>
                </c:pt>
                <c:pt idx="309">
                  <c:v>38626</c:v>
                </c:pt>
                <c:pt idx="310">
                  <c:v>38657</c:v>
                </c:pt>
                <c:pt idx="311">
                  <c:v>38687</c:v>
                </c:pt>
                <c:pt idx="312">
                  <c:v>38718</c:v>
                </c:pt>
                <c:pt idx="313">
                  <c:v>38749</c:v>
                </c:pt>
                <c:pt idx="314">
                  <c:v>38777</c:v>
                </c:pt>
                <c:pt idx="315">
                  <c:v>38808</c:v>
                </c:pt>
                <c:pt idx="316">
                  <c:v>38838</c:v>
                </c:pt>
                <c:pt idx="317">
                  <c:v>38869</c:v>
                </c:pt>
                <c:pt idx="318">
                  <c:v>38899</c:v>
                </c:pt>
                <c:pt idx="319">
                  <c:v>38930</c:v>
                </c:pt>
                <c:pt idx="320">
                  <c:v>38961</c:v>
                </c:pt>
                <c:pt idx="321">
                  <c:v>38991</c:v>
                </c:pt>
                <c:pt idx="322">
                  <c:v>39022</c:v>
                </c:pt>
                <c:pt idx="323">
                  <c:v>39052</c:v>
                </c:pt>
                <c:pt idx="324">
                  <c:v>39083</c:v>
                </c:pt>
                <c:pt idx="325">
                  <c:v>39114</c:v>
                </c:pt>
                <c:pt idx="326">
                  <c:v>39142</c:v>
                </c:pt>
                <c:pt idx="327">
                  <c:v>39173</c:v>
                </c:pt>
                <c:pt idx="328">
                  <c:v>39203</c:v>
                </c:pt>
                <c:pt idx="329">
                  <c:v>39234</c:v>
                </c:pt>
                <c:pt idx="330">
                  <c:v>39264</c:v>
                </c:pt>
                <c:pt idx="331">
                  <c:v>39295</c:v>
                </c:pt>
                <c:pt idx="332">
                  <c:v>39326</c:v>
                </c:pt>
                <c:pt idx="333">
                  <c:v>39356</c:v>
                </c:pt>
                <c:pt idx="334">
                  <c:v>39387</c:v>
                </c:pt>
                <c:pt idx="335">
                  <c:v>39417</c:v>
                </c:pt>
                <c:pt idx="336">
                  <c:v>39448</c:v>
                </c:pt>
                <c:pt idx="337">
                  <c:v>39479</c:v>
                </c:pt>
                <c:pt idx="338">
                  <c:v>39508</c:v>
                </c:pt>
                <c:pt idx="339">
                  <c:v>39539</c:v>
                </c:pt>
                <c:pt idx="340">
                  <c:v>39569</c:v>
                </c:pt>
                <c:pt idx="341">
                  <c:v>39600</c:v>
                </c:pt>
                <c:pt idx="342">
                  <c:v>39630</c:v>
                </c:pt>
                <c:pt idx="343">
                  <c:v>39661</c:v>
                </c:pt>
                <c:pt idx="344">
                  <c:v>39692</c:v>
                </c:pt>
                <c:pt idx="345">
                  <c:v>39722</c:v>
                </c:pt>
                <c:pt idx="346">
                  <c:v>39753</c:v>
                </c:pt>
                <c:pt idx="347">
                  <c:v>39783</c:v>
                </c:pt>
                <c:pt idx="348">
                  <c:v>39814</c:v>
                </c:pt>
                <c:pt idx="349">
                  <c:v>39845</c:v>
                </c:pt>
                <c:pt idx="350">
                  <c:v>39873</c:v>
                </c:pt>
                <c:pt idx="351">
                  <c:v>39904</c:v>
                </c:pt>
                <c:pt idx="352">
                  <c:v>39934</c:v>
                </c:pt>
                <c:pt idx="353">
                  <c:v>39965</c:v>
                </c:pt>
                <c:pt idx="354">
                  <c:v>39995</c:v>
                </c:pt>
                <c:pt idx="355">
                  <c:v>40026</c:v>
                </c:pt>
                <c:pt idx="356">
                  <c:v>40057</c:v>
                </c:pt>
                <c:pt idx="357">
                  <c:v>40087</c:v>
                </c:pt>
                <c:pt idx="358">
                  <c:v>40118</c:v>
                </c:pt>
                <c:pt idx="359">
                  <c:v>40148</c:v>
                </c:pt>
                <c:pt idx="360">
                  <c:v>40179</c:v>
                </c:pt>
                <c:pt idx="361">
                  <c:v>40210</c:v>
                </c:pt>
                <c:pt idx="362">
                  <c:v>40238</c:v>
                </c:pt>
                <c:pt idx="363">
                  <c:v>40269</c:v>
                </c:pt>
                <c:pt idx="364">
                  <c:v>40299</c:v>
                </c:pt>
                <c:pt idx="365">
                  <c:v>40330</c:v>
                </c:pt>
                <c:pt idx="366">
                  <c:v>40360</c:v>
                </c:pt>
                <c:pt idx="367">
                  <c:v>40391</c:v>
                </c:pt>
                <c:pt idx="368">
                  <c:v>40422</c:v>
                </c:pt>
                <c:pt idx="369">
                  <c:v>40452</c:v>
                </c:pt>
                <c:pt idx="370">
                  <c:v>40483</c:v>
                </c:pt>
                <c:pt idx="371">
                  <c:v>40513</c:v>
                </c:pt>
                <c:pt idx="372">
                  <c:v>40544</c:v>
                </c:pt>
                <c:pt idx="373">
                  <c:v>40575</c:v>
                </c:pt>
                <c:pt idx="374">
                  <c:v>40603</c:v>
                </c:pt>
                <c:pt idx="375">
                  <c:v>40634</c:v>
                </c:pt>
                <c:pt idx="376">
                  <c:v>40664</c:v>
                </c:pt>
                <c:pt idx="377">
                  <c:v>40695</c:v>
                </c:pt>
                <c:pt idx="378">
                  <c:v>40725</c:v>
                </c:pt>
                <c:pt idx="379">
                  <c:v>40756</c:v>
                </c:pt>
                <c:pt idx="380">
                  <c:v>40787</c:v>
                </c:pt>
                <c:pt idx="381">
                  <c:v>40817</c:v>
                </c:pt>
                <c:pt idx="382">
                  <c:v>40848</c:v>
                </c:pt>
                <c:pt idx="383">
                  <c:v>40878</c:v>
                </c:pt>
                <c:pt idx="384">
                  <c:v>40909</c:v>
                </c:pt>
                <c:pt idx="385">
                  <c:v>40940</c:v>
                </c:pt>
                <c:pt idx="386">
                  <c:v>40969</c:v>
                </c:pt>
                <c:pt idx="387">
                  <c:v>41000</c:v>
                </c:pt>
                <c:pt idx="388">
                  <c:v>41030</c:v>
                </c:pt>
                <c:pt idx="389">
                  <c:v>41061</c:v>
                </c:pt>
                <c:pt idx="390">
                  <c:v>41091</c:v>
                </c:pt>
                <c:pt idx="391">
                  <c:v>41122</c:v>
                </c:pt>
                <c:pt idx="392">
                  <c:v>41153</c:v>
                </c:pt>
                <c:pt idx="393">
                  <c:v>41183</c:v>
                </c:pt>
                <c:pt idx="394">
                  <c:v>41214</c:v>
                </c:pt>
                <c:pt idx="395">
                  <c:v>41244</c:v>
                </c:pt>
                <c:pt idx="396">
                  <c:v>41275</c:v>
                </c:pt>
                <c:pt idx="397">
                  <c:v>41306</c:v>
                </c:pt>
                <c:pt idx="398">
                  <c:v>41334</c:v>
                </c:pt>
                <c:pt idx="399">
                  <c:v>41365</c:v>
                </c:pt>
                <c:pt idx="400">
                  <c:v>41395</c:v>
                </c:pt>
                <c:pt idx="401">
                  <c:v>41426</c:v>
                </c:pt>
                <c:pt idx="402">
                  <c:v>41456</c:v>
                </c:pt>
                <c:pt idx="403">
                  <c:v>41487</c:v>
                </c:pt>
                <c:pt idx="404">
                  <c:v>41518</c:v>
                </c:pt>
                <c:pt idx="405">
                  <c:v>41548</c:v>
                </c:pt>
                <c:pt idx="406">
                  <c:v>41579</c:v>
                </c:pt>
                <c:pt idx="407">
                  <c:v>41609</c:v>
                </c:pt>
                <c:pt idx="408">
                  <c:v>41640</c:v>
                </c:pt>
                <c:pt idx="409">
                  <c:v>41671</c:v>
                </c:pt>
                <c:pt idx="410">
                  <c:v>41699</c:v>
                </c:pt>
                <c:pt idx="411">
                  <c:v>41730</c:v>
                </c:pt>
                <c:pt idx="412">
                  <c:v>41760</c:v>
                </c:pt>
                <c:pt idx="413">
                  <c:v>41791</c:v>
                </c:pt>
                <c:pt idx="414">
                  <c:v>41821</c:v>
                </c:pt>
                <c:pt idx="415">
                  <c:v>41852</c:v>
                </c:pt>
                <c:pt idx="416">
                  <c:v>41883</c:v>
                </c:pt>
                <c:pt idx="417">
                  <c:v>41913</c:v>
                </c:pt>
                <c:pt idx="418">
                  <c:v>41944</c:v>
                </c:pt>
                <c:pt idx="419">
                  <c:v>41974</c:v>
                </c:pt>
                <c:pt idx="420">
                  <c:v>42005</c:v>
                </c:pt>
                <c:pt idx="421">
                  <c:v>42036</c:v>
                </c:pt>
                <c:pt idx="422">
                  <c:v>42064</c:v>
                </c:pt>
                <c:pt idx="423">
                  <c:v>42095</c:v>
                </c:pt>
                <c:pt idx="424">
                  <c:v>42125</c:v>
                </c:pt>
                <c:pt idx="425">
                  <c:v>42156</c:v>
                </c:pt>
                <c:pt idx="426">
                  <c:v>42186</c:v>
                </c:pt>
                <c:pt idx="427">
                  <c:v>42217</c:v>
                </c:pt>
                <c:pt idx="428">
                  <c:v>42248</c:v>
                </c:pt>
                <c:pt idx="429">
                  <c:v>42278</c:v>
                </c:pt>
                <c:pt idx="430">
                  <c:v>42309</c:v>
                </c:pt>
                <c:pt idx="431">
                  <c:v>42339</c:v>
                </c:pt>
                <c:pt idx="432">
                  <c:v>42370</c:v>
                </c:pt>
                <c:pt idx="433">
                  <c:v>42401</c:v>
                </c:pt>
                <c:pt idx="434">
                  <c:v>42430</c:v>
                </c:pt>
                <c:pt idx="435">
                  <c:v>42461</c:v>
                </c:pt>
                <c:pt idx="436">
                  <c:v>42491</c:v>
                </c:pt>
                <c:pt idx="437">
                  <c:v>42522</c:v>
                </c:pt>
                <c:pt idx="438">
                  <c:v>42552</c:v>
                </c:pt>
                <c:pt idx="439">
                  <c:v>42583</c:v>
                </c:pt>
                <c:pt idx="440">
                  <c:v>42614</c:v>
                </c:pt>
                <c:pt idx="441">
                  <c:v>42644</c:v>
                </c:pt>
                <c:pt idx="442">
                  <c:v>42675</c:v>
                </c:pt>
                <c:pt idx="443">
                  <c:v>42705</c:v>
                </c:pt>
              </c:numCache>
            </c:numRef>
          </c:cat>
          <c:val>
            <c:numRef>
              <c:f>'Pulp Price Pull'!$E$4:$E$447</c:f>
              <c:numCache>
                <c:formatCode>General</c:formatCode>
                <c:ptCount val="444"/>
                <c:pt idx="0">
                  <c:v>400</c:v>
                </c:pt>
                <c:pt idx="1">
                  <c:v>400.41666666666669</c:v>
                </c:pt>
                <c:pt idx="2">
                  <c:v>400.83333333333337</c:v>
                </c:pt>
                <c:pt idx="3">
                  <c:v>401.25000000000006</c:v>
                </c:pt>
                <c:pt idx="4">
                  <c:v>401.66666666666674</c:v>
                </c:pt>
                <c:pt idx="5">
                  <c:v>402.08333333333343</c:v>
                </c:pt>
                <c:pt idx="6">
                  <c:v>402.50000000000011</c:v>
                </c:pt>
                <c:pt idx="7">
                  <c:v>402.9166666666668</c:v>
                </c:pt>
                <c:pt idx="8">
                  <c:v>403.33333333333348</c:v>
                </c:pt>
                <c:pt idx="9">
                  <c:v>403.75000000000017</c:v>
                </c:pt>
                <c:pt idx="10">
                  <c:v>404.16666666666686</c:v>
                </c:pt>
                <c:pt idx="11">
                  <c:v>404.58333333333354</c:v>
                </c:pt>
                <c:pt idx="12">
                  <c:v>405.00000000000023</c:v>
                </c:pt>
                <c:pt idx="13">
                  <c:v>405.41666666666691</c:v>
                </c:pt>
                <c:pt idx="14">
                  <c:v>405.8333333333336</c:v>
                </c:pt>
                <c:pt idx="15">
                  <c:v>406.25000000000028</c:v>
                </c:pt>
                <c:pt idx="16">
                  <c:v>406.66666666666697</c:v>
                </c:pt>
                <c:pt idx="17">
                  <c:v>407.08333333333366</c:v>
                </c:pt>
                <c:pt idx="18">
                  <c:v>407.50000000000034</c:v>
                </c:pt>
                <c:pt idx="19">
                  <c:v>407.91666666666703</c:v>
                </c:pt>
                <c:pt idx="20">
                  <c:v>408.33333333333371</c:v>
                </c:pt>
                <c:pt idx="21">
                  <c:v>408.7500000000004</c:v>
                </c:pt>
                <c:pt idx="22">
                  <c:v>409.16666666666708</c:v>
                </c:pt>
                <c:pt idx="23">
                  <c:v>409.58333333333377</c:v>
                </c:pt>
                <c:pt idx="24">
                  <c:v>410.00000000000045</c:v>
                </c:pt>
                <c:pt idx="25">
                  <c:v>410.41666666666714</c:v>
                </c:pt>
                <c:pt idx="26">
                  <c:v>410.83333333333383</c:v>
                </c:pt>
                <c:pt idx="27">
                  <c:v>411.25000000000051</c:v>
                </c:pt>
                <c:pt idx="28">
                  <c:v>411.6666666666672</c:v>
                </c:pt>
                <c:pt idx="29">
                  <c:v>412.08333333333388</c:v>
                </c:pt>
                <c:pt idx="30">
                  <c:v>412.50000000000057</c:v>
                </c:pt>
                <c:pt idx="31">
                  <c:v>412.91666666666725</c:v>
                </c:pt>
                <c:pt idx="32">
                  <c:v>413.33333333333394</c:v>
                </c:pt>
                <c:pt idx="33">
                  <c:v>413.75000000000063</c:v>
                </c:pt>
                <c:pt idx="34">
                  <c:v>414.16666666666731</c:v>
                </c:pt>
                <c:pt idx="35">
                  <c:v>414.583333333334</c:v>
                </c:pt>
                <c:pt idx="36">
                  <c:v>415.00000000000068</c:v>
                </c:pt>
                <c:pt idx="37">
                  <c:v>415.41666666666737</c:v>
                </c:pt>
                <c:pt idx="38">
                  <c:v>415.83333333333405</c:v>
                </c:pt>
                <c:pt idx="39">
                  <c:v>416.25000000000074</c:v>
                </c:pt>
                <c:pt idx="40">
                  <c:v>416.66666666666742</c:v>
                </c:pt>
                <c:pt idx="41">
                  <c:v>417.08333333333411</c:v>
                </c:pt>
                <c:pt idx="42">
                  <c:v>417.5000000000008</c:v>
                </c:pt>
                <c:pt idx="43">
                  <c:v>417.91666666666748</c:v>
                </c:pt>
                <c:pt idx="44">
                  <c:v>418.33333333333417</c:v>
                </c:pt>
                <c:pt idx="45">
                  <c:v>418.75000000000085</c:v>
                </c:pt>
                <c:pt idx="46">
                  <c:v>419.16666666666754</c:v>
                </c:pt>
                <c:pt idx="47">
                  <c:v>419.58333333333422</c:v>
                </c:pt>
                <c:pt idx="48">
                  <c:v>420.00000000000091</c:v>
                </c:pt>
                <c:pt idx="49">
                  <c:v>420.4166666666676</c:v>
                </c:pt>
                <c:pt idx="50">
                  <c:v>420.83333333333428</c:v>
                </c:pt>
                <c:pt idx="51">
                  <c:v>421.25000000000097</c:v>
                </c:pt>
                <c:pt idx="52">
                  <c:v>421.66666666666765</c:v>
                </c:pt>
                <c:pt idx="53">
                  <c:v>422.08333333333434</c:v>
                </c:pt>
                <c:pt idx="54">
                  <c:v>422.50000000000102</c:v>
                </c:pt>
                <c:pt idx="55">
                  <c:v>422.91666666666771</c:v>
                </c:pt>
                <c:pt idx="56">
                  <c:v>423.33333333333439</c:v>
                </c:pt>
                <c:pt idx="57">
                  <c:v>423.75000000000108</c:v>
                </c:pt>
                <c:pt idx="58">
                  <c:v>424.16666666666777</c:v>
                </c:pt>
                <c:pt idx="59">
                  <c:v>424.58333333333445</c:v>
                </c:pt>
                <c:pt idx="60">
                  <c:v>425.00000000000114</c:v>
                </c:pt>
                <c:pt idx="61">
                  <c:v>425.41666666666782</c:v>
                </c:pt>
                <c:pt idx="62">
                  <c:v>425.83333333333451</c:v>
                </c:pt>
                <c:pt idx="63">
                  <c:v>426.25000000000119</c:v>
                </c:pt>
                <c:pt idx="64">
                  <c:v>426.66666666666788</c:v>
                </c:pt>
                <c:pt idx="65">
                  <c:v>427.08333333333456</c:v>
                </c:pt>
                <c:pt idx="66">
                  <c:v>427.50000000000125</c:v>
                </c:pt>
                <c:pt idx="67">
                  <c:v>427.91666666666794</c:v>
                </c:pt>
                <c:pt idx="68">
                  <c:v>428.33333333333462</c:v>
                </c:pt>
                <c:pt idx="69">
                  <c:v>428.75000000000131</c:v>
                </c:pt>
                <c:pt idx="70">
                  <c:v>429.16666666666799</c:v>
                </c:pt>
                <c:pt idx="71">
                  <c:v>429.58333333333468</c:v>
                </c:pt>
                <c:pt idx="72">
                  <c:v>430.00000000000136</c:v>
                </c:pt>
                <c:pt idx="73">
                  <c:v>430.41666666666805</c:v>
                </c:pt>
                <c:pt idx="74">
                  <c:v>430.83333333333474</c:v>
                </c:pt>
                <c:pt idx="75">
                  <c:v>431.25000000000142</c:v>
                </c:pt>
                <c:pt idx="76">
                  <c:v>431.66666666666811</c:v>
                </c:pt>
                <c:pt idx="77">
                  <c:v>432.08333333333479</c:v>
                </c:pt>
                <c:pt idx="78">
                  <c:v>432.50000000000148</c:v>
                </c:pt>
                <c:pt idx="79">
                  <c:v>432.91666666666816</c:v>
                </c:pt>
                <c:pt idx="80">
                  <c:v>433.33333333333485</c:v>
                </c:pt>
                <c:pt idx="81">
                  <c:v>433.75000000000153</c:v>
                </c:pt>
                <c:pt idx="82">
                  <c:v>434.16666666666822</c:v>
                </c:pt>
                <c:pt idx="83">
                  <c:v>434.58333333333491</c:v>
                </c:pt>
                <c:pt idx="84">
                  <c:v>435.00000000000159</c:v>
                </c:pt>
                <c:pt idx="85">
                  <c:v>435.41666666666828</c:v>
                </c:pt>
                <c:pt idx="86">
                  <c:v>435.83333333333496</c:v>
                </c:pt>
                <c:pt idx="87">
                  <c:v>436.25000000000165</c:v>
                </c:pt>
                <c:pt idx="88">
                  <c:v>436.66666666666833</c:v>
                </c:pt>
                <c:pt idx="89">
                  <c:v>437.08333333333502</c:v>
                </c:pt>
                <c:pt idx="90">
                  <c:v>437.50000000000171</c:v>
                </c:pt>
                <c:pt idx="91">
                  <c:v>437.91666666666839</c:v>
                </c:pt>
                <c:pt idx="92">
                  <c:v>438.33333333333508</c:v>
                </c:pt>
                <c:pt idx="93">
                  <c:v>438.75000000000176</c:v>
                </c:pt>
                <c:pt idx="94">
                  <c:v>439.16666666666845</c:v>
                </c:pt>
                <c:pt idx="95">
                  <c:v>439.58333333333513</c:v>
                </c:pt>
                <c:pt idx="96">
                  <c:v>440.00000000000182</c:v>
                </c:pt>
                <c:pt idx="97">
                  <c:v>440.4166666666685</c:v>
                </c:pt>
                <c:pt idx="98">
                  <c:v>440.83333333333519</c:v>
                </c:pt>
                <c:pt idx="99">
                  <c:v>441.25000000000188</c:v>
                </c:pt>
                <c:pt idx="100">
                  <c:v>441.66666666666856</c:v>
                </c:pt>
                <c:pt idx="101">
                  <c:v>442.08333333333525</c:v>
                </c:pt>
                <c:pt idx="102">
                  <c:v>442.50000000000193</c:v>
                </c:pt>
                <c:pt idx="103">
                  <c:v>442.91666666666862</c:v>
                </c:pt>
                <c:pt idx="104">
                  <c:v>443.3333333333353</c:v>
                </c:pt>
                <c:pt idx="105">
                  <c:v>443.75000000000199</c:v>
                </c:pt>
                <c:pt idx="106">
                  <c:v>444.16666666666868</c:v>
                </c:pt>
                <c:pt idx="107">
                  <c:v>444.58333333333536</c:v>
                </c:pt>
                <c:pt idx="108">
                  <c:v>445.00000000000205</c:v>
                </c:pt>
                <c:pt idx="109">
                  <c:v>445.41666666666873</c:v>
                </c:pt>
                <c:pt idx="110">
                  <c:v>445.83333333333542</c:v>
                </c:pt>
                <c:pt idx="111">
                  <c:v>446.2500000000021</c:v>
                </c:pt>
                <c:pt idx="112">
                  <c:v>446.66666666666879</c:v>
                </c:pt>
                <c:pt idx="113">
                  <c:v>447.08333333333547</c:v>
                </c:pt>
                <c:pt idx="114">
                  <c:v>447.50000000000216</c:v>
                </c:pt>
                <c:pt idx="115">
                  <c:v>447.91666666666885</c:v>
                </c:pt>
                <c:pt idx="116">
                  <c:v>448.33333333333553</c:v>
                </c:pt>
                <c:pt idx="117">
                  <c:v>448.75000000000222</c:v>
                </c:pt>
                <c:pt idx="118">
                  <c:v>449.1666666666689</c:v>
                </c:pt>
                <c:pt idx="119">
                  <c:v>449.58333333333559</c:v>
                </c:pt>
                <c:pt idx="120">
                  <c:v>450.00000000000227</c:v>
                </c:pt>
                <c:pt idx="121">
                  <c:v>450.41666666666896</c:v>
                </c:pt>
                <c:pt idx="122">
                  <c:v>450.83333333333564</c:v>
                </c:pt>
                <c:pt idx="123">
                  <c:v>451.25000000000233</c:v>
                </c:pt>
                <c:pt idx="124">
                  <c:v>451.66666666666902</c:v>
                </c:pt>
                <c:pt idx="125">
                  <c:v>452.0833333333357</c:v>
                </c:pt>
                <c:pt idx="126">
                  <c:v>452.50000000000239</c:v>
                </c:pt>
                <c:pt idx="127">
                  <c:v>452.91666666666907</c:v>
                </c:pt>
                <c:pt idx="128">
                  <c:v>453.33333333333576</c:v>
                </c:pt>
                <c:pt idx="129">
                  <c:v>453.75000000000244</c:v>
                </c:pt>
                <c:pt idx="130">
                  <c:v>454.16666666666913</c:v>
                </c:pt>
                <c:pt idx="131">
                  <c:v>454.58333333333582</c:v>
                </c:pt>
                <c:pt idx="132">
                  <c:v>455.0000000000025</c:v>
                </c:pt>
                <c:pt idx="133">
                  <c:v>455.41666666666919</c:v>
                </c:pt>
                <c:pt idx="134">
                  <c:v>455.83333333333587</c:v>
                </c:pt>
                <c:pt idx="135">
                  <c:v>456.25000000000256</c:v>
                </c:pt>
                <c:pt idx="136">
                  <c:v>456.66666666666924</c:v>
                </c:pt>
                <c:pt idx="137">
                  <c:v>457.08333333333593</c:v>
                </c:pt>
                <c:pt idx="138">
                  <c:v>457.50000000000261</c:v>
                </c:pt>
                <c:pt idx="139">
                  <c:v>457.9166666666693</c:v>
                </c:pt>
                <c:pt idx="140">
                  <c:v>458.33333333333599</c:v>
                </c:pt>
                <c:pt idx="141">
                  <c:v>458.75000000000267</c:v>
                </c:pt>
                <c:pt idx="142">
                  <c:v>459.16666666666936</c:v>
                </c:pt>
                <c:pt idx="143">
                  <c:v>459.58333333333604</c:v>
                </c:pt>
                <c:pt idx="144">
                  <c:v>460.00000000000273</c:v>
                </c:pt>
                <c:pt idx="145">
                  <c:v>460.41666666666941</c:v>
                </c:pt>
                <c:pt idx="146">
                  <c:v>460.8333333333361</c:v>
                </c:pt>
                <c:pt idx="147">
                  <c:v>461.25000000000279</c:v>
                </c:pt>
                <c:pt idx="148">
                  <c:v>461.66666666666947</c:v>
                </c:pt>
                <c:pt idx="149">
                  <c:v>462.08333333333616</c:v>
                </c:pt>
                <c:pt idx="150">
                  <c:v>462.50000000000284</c:v>
                </c:pt>
                <c:pt idx="151">
                  <c:v>462.91666666666953</c:v>
                </c:pt>
                <c:pt idx="152">
                  <c:v>463.33333333333621</c:v>
                </c:pt>
                <c:pt idx="153">
                  <c:v>463.7500000000029</c:v>
                </c:pt>
                <c:pt idx="154">
                  <c:v>464.16666666666958</c:v>
                </c:pt>
                <c:pt idx="155">
                  <c:v>464.58333333333627</c:v>
                </c:pt>
                <c:pt idx="156">
                  <c:v>465.00000000000296</c:v>
                </c:pt>
                <c:pt idx="157">
                  <c:v>465.41666666666964</c:v>
                </c:pt>
                <c:pt idx="158">
                  <c:v>465.83333333333633</c:v>
                </c:pt>
                <c:pt idx="159">
                  <c:v>466.25000000000301</c:v>
                </c:pt>
                <c:pt idx="160">
                  <c:v>466.6666666666697</c:v>
                </c:pt>
                <c:pt idx="161">
                  <c:v>467.08333333333638</c:v>
                </c:pt>
                <c:pt idx="162">
                  <c:v>467.50000000000307</c:v>
                </c:pt>
                <c:pt idx="163">
                  <c:v>467.91666666666976</c:v>
                </c:pt>
                <c:pt idx="164">
                  <c:v>468.33333333333644</c:v>
                </c:pt>
                <c:pt idx="165">
                  <c:v>468.75000000000313</c:v>
                </c:pt>
                <c:pt idx="166">
                  <c:v>469.16666666666981</c:v>
                </c:pt>
                <c:pt idx="167">
                  <c:v>469.5833333333365</c:v>
                </c:pt>
                <c:pt idx="168">
                  <c:v>470.00000000000318</c:v>
                </c:pt>
                <c:pt idx="169">
                  <c:v>470.41666666666987</c:v>
                </c:pt>
                <c:pt idx="170">
                  <c:v>470.83333333333655</c:v>
                </c:pt>
                <c:pt idx="171">
                  <c:v>471.25000000000324</c:v>
                </c:pt>
                <c:pt idx="172">
                  <c:v>471.66666666666993</c:v>
                </c:pt>
                <c:pt idx="173">
                  <c:v>472.08333333333661</c:v>
                </c:pt>
                <c:pt idx="174">
                  <c:v>472.5000000000033</c:v>
                </c:pt>
                <c:pt idx="175">
                  <c:v>472.91666666666998</c:v>
                </c:pt>
                <c:pt idx="176">
                  <c:v>473.33333333333667</c:v>
                </c:pt>
                <c:pt idx="177">
                  <c:v>473.75000000000335</c:v>
                </c:pt>
                <c:pt idx="178">
                  <c:v>474.16666666667004</c:v>
                </c:pt>
                <c:pt idx="179">
                  <c:v>474.58333333333672</c:v>
                </c:pt>
                <c:pt idx="180">
                  <c:v>475.00000000000341</c:v>
                </c:pt>
                <c:pt idx="181">
                  <c:v>475.4166666666701</c:v>
                </c:pt>
                <c:pt idx="182">
                  <c:v>475.83333333333678</c:v>
                </c:pt>
                <c:pt idx="183">
                  <c:v>476.25000000000347</c:v>
                </c:pt>
                <c:pt idx="184">
                  <c:v>476.66666666667015</c:v>
                </c:pt>
                <c:pt idx="185">
                  <c:v>477.08333333333684</c:v>
                </c:pt>
                <c:pt idx="186">
                  <c:v>477.50000000000352</c:v>
                </c:pt>
                <c:pt idx="187">
                  <c:v>477.91666666667021</c:v>
                </c:pt>
                <c:pt idx="188">
                  <c:v>478.3333333333369</c:v>
                </c:pt>
                <c:pt idx="189">
                  <c:v>478.75000000000358</c:v>
                </c:pt>
                <c:pt idx="190">
                  <c:v>479.16666666667027</c:v>
                </c:pt>
                <c:pt idx="191">
                  <c:v>479.58333333333695</c:v>
                </c:pt>
                <c:pt idx="192">
                  <c:v>480.00000000000364</c:v>
                </c:pt>
                <c:pt idx="193">
                  <c:v>480.41666666667032</c:v>
                </c:pt>
                <c:pt idx="194">
                  <c:v>480.83333333333701</c:v>
                </c:pt>
                <c:pt idx="195">
                  <c:v>481.25000000000369</c:v>
                </c:pt>
                <c:pt idx="196">
                  <c:v>481.66666666667038</c:v>
                </c:pt>
                <c:pt idx="197">
                  <c:v>482.08333333333707</c:v>
                </c:pt>
                <c:pt idx="198">
                  <c:v>482.50000000000375</c:v>
                </c:pt>
                <c:pt idx="199">
                  <c:v>482.91666666667044</c:v>
                </c:pt>
                <c:pt idx="200">
                  <c:v>483.33333333333712</c:v>
                </c:pt>
                <c:pt idx="201">
                  <c:v>483.75000000000381</c:v>
                </c:pt>
                <c:pt idx="202">
                  <c:v>484.16666666667049</c:v>
                </c:pt>
                <c:pt idx="203">
                  <c:v>484.58333333333718</c:v>
                </c:pt>
                <c:pt idx="204">
                  <c:v>485.00000000000387</c:v>
                </c:pt>
                <c:pt idx="205">
                  <c:v>485.41666666667055</c:v>
                </c:pt>
                <c:pt idx="206">
                  <c:v>485.83333333333724</c:v>
                </c:pt>
                <c:pt idx="207">
                  <c:v>486.25000000000392</c:v>
                </c:pt>
                <c:pt idx="208">
                  <c:v>486.66666666667061</c:v>
                </c:pt>
                <c:pt idx="209">
                  <c:v>487.08333333333729</c:v>
                </c:pt>
                <c:pt idx="210">
                  <c:v>487.50000000000398</c:v>
                </c:pt>
                <c:pt idx="211">
                  <c:v>487.91666666667066</c:v>
                </c:pt>
                <c:pt idx="212">
                  <c:v>488.33333333333735</c:v>
                </c:pt>
                <c:pt idx="213">
                  <c:v>488.75000000000404</c:v>
                </c:pt>
                <c:pt idx="214">
                  <c:v>489.16666666667072</c:v>
                </c:pt>
                <c:pt idx="215">
                  <c:v>489.58333333333741</c:v>
                </c:pt>
                <c:pt idx="216">
                  <c:v>490.00000000000409</c:v>
                </c:pt>
                <c:pt idx="217">
                  <c:v>490.41666666667078</c:v>
                </c:pt>
                <c:pt idx="218">
                  <c:v>490.83333333333746</c:v>
                </c:pt>
                <c:pt idx="219">
                  <c:v>491.25000000000415</c:v>
                </c:pt>
                <c:pt idx="220">
                  <c:v>491.66666666667084</c:v>
                </c:pt>
                <c:pt idx="221">
                  <c:v>492.08333333333752</c:v>
                </c:pt>
                <c:pt idx="222">
                  <c:v>492.50000000000421</c:v>
                </c:pt>
                <c:pt idx="223">
                  <c:v>492.91666666667089</c:v>
                </c:pt>
                <c:pt idx="224">
                  <c:v>493.33333333333758</c:v>
                </c:pt>
                <c:pt idx="225">
                  <c:v>493.75000000000426</c:v>
                </c:pt>
                <c:pt idx="226">
                  <c:v>494.16666666667095</c:v>
                </c:pt>
                <c:pt idx="227">
                  <c:v>494.58333333333763</c:v>
                </c:pt>
                <c:pt idx="228">
                  <c:v>495.00000000000432</c:v>
                </c:pt>
                <c:pt idx="229">
                  <c:v>495.41666666667101</c:v>
                </c:pt>
                <c:pt idx="230">
                  <c:v>495.83333333333769</c:v>
                </c:pt>
                <c:pt idx="231">
                  <c:v>496.25000000000438</c:v>
                </c:pt>
                <c:pt idx="232">
                  <c:v>496.66666666667106</c:v>
                </c:pt>
                <c:pt idx="233">
                  <c:v>497.08333333333775</c:v>
                </c:pt>
                <c:pt idx="234">
                  <c:v>497.50000000000443</c:v>
                </c:pt>
                <c:pt idx="235">
                  <c:v>497.91666666667112</c:v>
                </c:pt>
                <c:pt idx="236">
                  <c:v>498.33333333333781</c:v>
                </c:pt>
                <c:pt idx="237">
                  <c:v>498.75000000000449</c:v>
                </c:pt>
                <c:pt idx="238">
                  <c:v>499.16666666667118</c:v>
                </c:pt>
                <c:pt idx="239">
                  <c:v>499.58333333333786</c:v>
                </c:pt>
                <c:pt idx="240">
                  <c:v>500.00000000000455</c:v>
                </c:pt>
                <c:pt idx="241">
                  <c:v>500.41666666667123</c:v>
                </c:pt>
                <c:pt idx="242">
                  <c:v>500.83333333333792</c:v>
                </c:pt>
                <c:pt idx="243">
                  <c:v>501.2500000000046</c:v>
                </c:pt>
                <c:pt idx="244">
                  <c:v>501.66666666667129</c:v>
                </c:pt>
                <c:pt idx="245">
                  <c:v>502.08333333333798</c:v>
                </c:pt>
                <c:pt idx="246">
                  <c:v>502.50000000000466</c:v>
                </c:pt>
                <c:pt idx="247">
                  <c:v>502.91666666667135</c:v>
                </c:pt>
                <c:pt idx="248">
                  <c:v>503.33333333333803</c:v>
                </c:pt>
                <c:pt idx="249">
                  <c:v>503.75000000000472</c:v>
                </c:pt>
                <c:pt idx="250">
                  <c:v>504.1666666666714</c:v>
                </c:pt>
                <c:pt idx="251">
                  <c:v>504.58333333333809</c:v>
                </c:pt>
                <c:pt idx="252">
                  <c:v>505.00000000000477</c:v>
                </c:pt>
                <c:pt idx="253">
                  <c:v>505.41666666667146</c:v>
                </c:pt>
                <c:pt idx="254">
                  <c:v>505.83333333333815</c:v>
                </c:pt>
                <c:pt idx="255">
                  <c:v>506.25000000000483</c:v>
                </c:pt>
                <c:pt idx="256">
                  <c:v>506.66666666667152</c:v>
                </c:pt>
                <c:pt idx="257">
                  <c:v>507.0833333333382</c:v>
                </c:pt>
                <c:pt idx="258">
                  <c:v>507.50000000000489</c:v>
                </c:pt>
                <c:pt idx="259">
                  <c:v>507.91666666667157</c:v>
                </c:pt>
                <c:pt idx="260">
                  <c:v>508.33333333333826</c:v>
                </c:pt>
                <c:pt idx="261">
                  <c:v>508.75000000000495</c:v>
                </c:pt>
                <c:pt idx="262">
                  <c:v>509.16666666667163</c:v>
                </c:pt>
                <c:pt idx="263">
                  <c:v>509.58333333333832</c:v>
                </c:pt>
                <c:pt idx="264">
                  <c:v>510.000000000005</c:v>
                </c:pt>
                <c:pt idx="265">
                  <c:v>510.41666666667169</c:v>
                </c:pt>
                <c:pt idx="266">
                  <c:v>510.83333333333837</c:v>
                </c:pt>
                <c:pt idx="267">
                  <c:v>511.25000000000506</c:v>
                </c:pt>
                <c:pt idx="268">
                  <c:v>511.66666666667174</c:v>
                </c:pt>
                <c:pt idx="269">
                  <c:v>512.08333333333837</c:v>
                </c:pt>
                <c:pt idx="270">
                  <c:v>512.500000000005</c:v>
                </c:pt>
                <c:pt idx="271">
                  <c:v>512.91666666667163</c:v>
                </c:pt>
                <c:pt idx="272">
                  <c:v>513.33333333333826</c:v>
                </c:pt>
                <c:pt idx="273">
                  <c:v>513.75000000000489</c:v>
                </c:pt>
                <c:pt idx="274">
                  <c:v>514.16666666667152</c:v>
                </c:pt>
                <c:pt idx="275">
                  <c:v>514.58333333333815</c:v>
                </c:pt>
                <c:pt idx="276">
                  <c:v>515.00000000000477</c:v>
                </c:pt>
                <c:pt idx="277">
                  <c:v>515.4166666666714</c:v>
                </c:pt>
                <c:pt idx="278">
                  <c:v>515.83333333333803</c:v>
                </c:pt>
                <c:pt idx="279">
                  <c:v>516.25000000000466</c:v>
                </c:pt>
                <c:pt idx="280">
                  <c:v>516.66666666667129</c:v>
                </c:pt>
                <c:pt idx="281">
                  <c:v>517.08333333333792</c:v>
                </c:pt>
                <c:pt idx="282">
                  <c:v>517.50000000000455</c:v>
                </c:pt>
                <c:pt idx="283">
                  <c:v>517.91666666667118</c:v>
                </c:pt>
                <c:pt idx="284">
                  <c:v>518.33333333333781</c:v>
                </c:pt>
                <c:pt idx="285">
                  <c:v>518.75000000000443</c:v>
                </c:pt>
                <c:pt idx="286">
                  <c:v>519.16666666667106</c:v>
                </c:pt>
                <c:pt idx="287">
                  <c:v>519.58333333333769</c:v>
                </c:pt>
                <c:pt idx="288">
                  <c:v>520.00000000000432</c:v>
                </c:pt>
                <c:pt idx="289">
                  <c:v>520.41666666667095</c:v>
                </c:pt>
                <c:pt idx="290">
                  <c:v>520.83333333333758</c:v>
                </c:pt>
                <c:pt idx="291">
                  <c:v>521.25000000000421</c:v>
                </c:pt>
                <c:pt idx="292">
                  <c:v>521.66666666667084</c:v>
                </c:pt>
                <c:pt idx="293">
                  <c:v>522.08333333333746</c:v>
                </c:pt>
                <c:pt idx="294">
                  <c:v>522.50000000000409</c:v>
                </c:pt>
                <c:pt idx="295">
                  <c:v>522.91666666667072</c:v>
                </c:pt>
                <c:pt idx="296">
                  <c:v>523.33333333333735</c:v>
                </c:pt>
                <c:pt idx="297">
                  <c:v>523.75000000000398</c:v>
                </c:pt>
                <c:pt idx="298">
                  <c:v>524.16666666667061</c:v>
                </c:pt>
                <c:pt idx="299">
                  <c:v>524.58333333333724</c:v>
                </c:pt>
                <c:pt idx="300">
                  <c:v>525.00000000000387</c:v>
                </c:pt>
                <c:pt idx="301">
                  <c:v>525.41666666667049</c:v>
                </c:pt>
                <c:pt idx="302">
                  <c:v>525.83333333333712</c:v>
                </c:pt>
                <c:pt idx="303">
                  <c:v>526.25000000000375</c:v>
                </c:pt>
                <c:pt idx="304">
                  <c:v>526.66666666667038</c:v>
                </c:pt>
                <c:pt idx="305">
                  <c:v>527.08333333333701</c:v>
                </c:pt>
                <c:pt idx="306">
                  <c:v>527.50000000000364</c:v>
                </c:pt>
                <c:pt idx="307">
                  <c:v>527.91666666667027</c:v>
                </c:pt>
                <c:pt idx="308">
                  <c:v>528.3333333333369</c:v>
                </c:pt>
                <c:pt idx="309">
                  <c:v>528.75000000000352</c:v>
                </c:pt>
                <c:pt idx="310">
                  <c:v>529.16666666667015</c:v>
                </c:pt>
                <c:pt idx="311">
                  <c:v>529.58333333333678</c:v>
                </c:pt>
                <c:pt idx="312">
                  <c:v>530.00000000000341</c:v>
                </c:pt>
                <c:pt idx="313">
                  <c:v>530.41666666667004</c:v>
                </c:pt>
                <c:pt idx="314">
                  <c:v>530.83333333333667</c:v>
                </c:pt>
                <c:pt idx="315">
                  <c:v>531.2500000000033</c:v>
                </c:pt>
                <c:pt idx="316">
                  <c:v>531.66666666666993</c:v>
                </c:pt>
                <c:pt idx="317">
                  <c:v>532.08333333333655</c:v>
                </c:pt>
                <c:pt idx="318">
                  <c:v>532.50000000000318</c:v>
                </c:pt>
                <c:pt idx="319">
                  <c:v>532.91666666666981</c:v>
                </c:pt>
                <c:pt idx="320">
                  <c:v>533.33333333333644</c:v>
                </c:pt>
                <c:pt idx="321">
                  <c:v>533.75000000000307</c:v>
                </c:pt>
                <c:pt idx="322">
                  <c:v>534.1666666666697</c:v>
                </c:pt>
                <c:pt idx="323">
                  <c:v>534.58333333333633</c:v>
                </c:pt>
                <c:pt idx="324">
                  <c:v>535.00000000000296</c:v>
                </c:pt>
                <c:pt idx="325">
                  <c:v>535.41666666666958</c:v>
                </c:pt>
                <c:pt idx="326">
                  <c:v>535.83333333333621</c:v>
                </c:pt>
                <c:pt idx="327">
                  <c:v>536.25000000000284</c:v>
                </c:pt>
                <c:pt idx="328">
                  <c:v>536.66666666666947</c:v>
                </c:pt>
                <c:pt idx="329">
                  <c:v>537.0833333333361</c:v>
                </c:pt>
                <c:pt idx="330">
                  <c:v>537.50000000000273</c:v>
                </c:pt>
                <c:pt idx="331">
                  <c:v>537.91666666666936</c:v>
                </c:pt>
                <c:pt idx="332">
                  <c:v>538.33333333333599</c:v>
                </c:pt>
                <c:pt idx="333">
                  <c:v>538.75000000000261</c:v>
                </c:pt>
                <c:pt idx="334">
                  <c:v>539.16666666666924</c:v>
                </c:pt>
                <c:pt idx="335">
                  <c:v>539.58333333333587</c:v>
                </c:pt>
                <c:pt idx="336">
                  <c:v>540.0000000000025</c:v>
                </c:pt>
                <c:pt idx="337">
                  <c:v>540.41666666666913</c:v>
                </c:pt>
                <c:pt idx="338">
                  <c:v>540.83333333333576</c:v>
                </c:pt>
                <c:pt idx="339">
                  <c:v>541.25000000000239</c:v>
                </c:pt>
                <c:pt idx="340">
                  <c:v>541.66666666666902</c:v>
                </c:pt>
                <c:pt idx="341">
                  <c:v>542.08333333333564</c:v>
                </c:pt>
                <c:pt idx="342">
                  <c:v>542.50000000000227</c:v>
                </c:pt>
                <c:pt idx="343">
                  <c:v>542.9166666666689</c:v>
                </c:pt>
                <c:pt idx="344">
                  <c:v>543.33333333333553</c:v>
                </c:pt>
                <c:pt idx="345">
                  <c:v>543.75000000000216</c:v>
                </c:pt>
                <c:pt idx="346">
                  <c:v>544.16666666666879</c:v>
                </c:pt>
                <c:pt idx="347">
                  <c:v>544.58333333333542</c:v>
                </c:pt>
                <c:pt idx="348">
                  <c:v>545.00000000000205</c:v>
                </c:pt>
                <c:pt idx="349">
                  <c:v>545.41666666666868</c:v>
                </c:pt>
                <c:pt idx="350">
                  <c:v>545.8333333333353</c:v>
                </c:pt>
                <c:pt idx="351">
                  <c:v>546.25000000000193</c:v>
                </c:pt>
                <c:pt idx="352">
                  <c:v>546.66666666666856</c:v>
                </c:pt>
                <c:pt idx="353">
                  <c:v>547.08333333333519</c:v>
                </c:pt>
                <c:pt idx="354">
                  <c:v>547.50000000000182</c:v>
                </c:pt>
                <c:pt idx="355">
                  <c:v>547.91666666666845</c:v>
                </c:pt>
                <c:pt idx="356">
                  <c:v>548.33333333333508</c:v>
                </c:pt>
                <c:pt idx="357">
                  <c:v>548.75000000000171</c:v>
                </c:pt>
                <c:pt idx="358">
                  <c:v>549.16666666666833</c:v>
                </c:pt>
                <c:pt idx="359">
                  <c:v>549.58333333333496</c:v>
                </c:pt>
                <c:pt idx="360">
                  <c:v>550.00000000000159</c:v>
                </c:pt>
                <c:pt idx="361">
                  <c:v>550.41666666666822</c:v>
                </c:pt>
                <c:pt idx="362">
                  <c:v>550.83333333333485</c:v>
                </c:pt>
                <c:pt idx="363">
                  <c:v>551.25000000000148</c:v>
                </c:pt>
                <c:pt idx="364">
                  <c:v>551.66666666666811</c:v>
                </c:pt>
                <c:pt idx="365">
                  <c:v>552.08333333333474</c:v>
                </c:pt>
                <c:pt idx="366">
                  <c:v>552.50000000000136</c:v>
                </c:pt>
                <c:pt idx="367">
                  <c:v>552.91666666666799</c:v>
                </c:pt>
                <c:pt idx="368">
                  <c:v>553.33333333333462</c:v>
                </c:pt>
                <c:pt idx="369">
                  <c:v>553.75000000000125</c:v>
                </c:pt>
                <c:pt idx="370">
                  <c:v>554.16666666666788</c:v>
                </c:pt>
                <c:pt idx="371">
                  <c:v>554.58333333333451</c:v>
                </c:pt>
                <c:pt idx="372">
                  <c:v>555.00000000000114</c:v>
                </c:pt>
                <c:pt idx="373">
                  <c:v>555.41666666666777</c:v>
                </c:pt>
                <c:pt idx="374">
                  <c:v>555.83333333333439</c:v>
                </c:pt>
                <c:pt idx="375">
                  <c:v>556.25000000000102</c:v>
                </c:pt>
                <c:pt idx="376">
                  <c:v>556.66666666666765</c:v>
                </c:pt>
                <c:pt idx="377">
                  <c:v>557.08333333333428</c:v>
                </c:pt>
                <c:pt idx="378">
                  <c:v>557.50000000000091</c:v>
                </c:pt>
                <c:pt idx="379">
                  <c:v>557.91666666666754</c:v>
                </c:pt>
                <c:pt idx="380">
                  <c:v>558.33333333333417</c:v>
                </c:pt>
                <c:pt idx="381">
                  <c:v>558.7500000000008</c:v>
                </c:pt>
                <c:pt idx="382">
                  <c:v>559.16666666666742</c:v>
                </c:pt>
                <c:pt idx="383">
                  <c:v>559.58333333333405</c:v>
                </c:pt>
                <c:pt idx="384">
                  <c:v>560.00000000000068</c:v>
                </c:pt>
                <c:pt idx="385">
                  <c:v>560.41666666666731</c:v>
                </c:pt>
                <c:pt idx="386">
                  <c:v>560.83333333333394</c:v>
                </c:pt>
                <c:pt idx="387">
                  <c:v>561.25000000000057</c:v>
                </c:pt>
                <c:pt idx="388">
                  <c:v>561.6666666666672</c:v>
                </c:pt>
                <c:pt idx="389">
                  <c:v>562.08333333333383</c:v>
                </c:pt>
                <c:pt idx="390">
                  <c:v>562.50000000000045</c:v>
                </c:pt>
                <c:pt idx="391">
                  <c:v>562.91666666666708</c:v>
                </c:pt>
                <c:pt idx="392">
                  <c:v>563.33333333333371</c:v>
                </c:pt>
                <c:pt idx="393">
                  <c:v>563.75000000000034</c:v>
                </c:pt>
                <c:pt idx="394">
                  <c:v>564.16666666666697</c:v>
                </c:pt>
                <c:pt idx="395">
                  <c:v>564.5833333333336</c:v>
                </c:pt>
                <c:pt idx="396">
                  <c:v>565.00000000000023</c:v>
                </c:pt>
                <c:pt idx="397">
                  <c:v>565.41666666666686</c:v>
                </c:pt>
                <c:pt idx="398">
                  <c:v>565.83333333333348</c:v>
                </c:pt>
                <c:pt idx="399">
                  <c:v>566.25000000000011</c:v>
                </c:pt>
                <c:pt idx="400">
                  <c:v>566.66666666666674</c:v>
                </c:pt>
                <c:pt idx="401">
                  <c:v>567.08333333333337</c:v>
                </c:pt>
                <c:pt idx="402">
                  <c:v>567.5</c:v>
                </c:pt>
                <c:pt idx="403">
                  <c:v>567.91666666666663</c:v>
                </c:pt>
                <c:pt idx="404">
                  <c:v>568.33333333333326</c:v>
                </c:pt>
                <c:pt idx="405">
                  <c:v>568.74999999999989</c:v>
                </c:pt>
                <c:pt idx="406">
                  <c:v>569.16666666666652</c:v>
                </c:pt>
                <c:pt idx="407">
                  <c:v>569.58333333333314</c:v>
                </c:pt>
                <c:pt idx="408">
                  <c:v>569.99999999999977</c:v>
                </c:pt>
                <c:pt idx="409">
                  <c:v>570.4166666666664</c:v>
                </c:pt>
                <c:pt idx="410">
                  <c:v>570.83333333333303</c:v>
                </c:pt>
                <c:pt idx="411">
                  <c:v>571.24999999999966</c:v>
                </c:pt>
                <c:pt idx="412">
                  <c:v>571.66666666666629</c:v>
                </c:pt>
                <c:pt idx="413">
                  <c:v>572.08333333333292</c:v>
                </c:pt>
                <c:pt idx="414">
                  <c:v>572.49999999999955</c:v>
                </c:pt>
                <c:pt idx="415">
                  <c:v>572.91666666666617</c:v>
                </c:pt>
                <c:pt idx="416">
                  <c:v>573.3333333333328</c:v>
                </c:pt>
                <c:pt idx="417">
                  <c:v>573.74999999999943</c:v>
                </c:pt>
                <c:pt idx="418">
                  <c:v>574.16666666666606</c:v>
                </c:pt>
                <c:pt idx="419">
                  <c:v>574.58333333333269</c:v>
                </c:pt>
                <c:pt idx="420">
                  <c:v>574.99999999999932</c:v>
                </c:pt>
                <c:pt idx="421">
                  <c:v>575.41666666666595</c:v>
                </c:pt>
                <c:pt idx="422">
                  <c:v>575.83333333333258</c:v>
                </c:pt>
                <c:pt idx="423">
                  <c:v>576.2499999999992</c:v>
                </c:pt>
                <c:pt idx="424">
                  <c:v>576.66666666666583</c:v>
                </c:pt>
                <c:pt idx="425">
                  <c:v>577.08333333333246</c:v>
                </c:pt>
                <c:pt idx="426">
                  <c:v>577.49999999999909</c:v>
                </c:pt>
                <c:pt idx="427">
                  <c:v>577.91666666666572</c:v>
                </c:pt>
                <c:pt idx="428">
                  <c:v>578.33333333333235</c:v>
                </c:pt>
                <c:pt idx="429">
                  <c:v>578.74999999999898</c:v>
                </c:pt>
                <c:pt idx="430">
                  <c:v>579.16666666666561</c:v>
                </c:pt>
                <c:pt idx="431">
                  <c:v>579.58333333333223</c:v>
                </c:pt>
                <c:pt idx="432">
                  <c:v>579.99999999999886</c:v>
                </c:pt>
                <c:pt idx="433">
                  <c:v>580.41666666666549</c:v>
                </c:pt>
                <c:pt idx="434">
                  <c:v>580.83333333333212</c:v>
                </c:pt>
                <c:pt idx="435">
                  <c:v>581.24999999999875</c:v>
                </c:pt>
                <c:pt idx="436">
                  <c:v>581.66666666666538</c:v>
                </c:pt>
                <c:pt idx="437">
                  <c:v>582.08333333333201</c:v>
                </c:pt>
                <c:pt idx="438">
                  <c:v>582.49999999999864</c:v>
                </c:pt>
                <c:pt idx="439">
                  <c:v>582.91666666666526</c:v>
                </c:pt>
                <c:pt idx="440">
                  <c:v>583.33333333333189</c:v>
                </c:pt>
                <c:pt idx="441">
                  <c:v>583.74999999999852</c:v>
                </c:pt>
                <c:pt idx="442">
                  <c:v>584.16666666666515</c:v>
                </c:pt>
                <c:pt idx="443">
                  <c:v>584.58333333333178</c:v>
                </c:pt>
              </c:numCache>
            </c:numRef>
          </c:val>
          <c:smooth val="0"/>
        </c:ser>
        <c:ser>
          <c:idx val="4"/>
          <c:order val="3"/>
          <c:tx>
            <c:strRef>
              <c:f>'Pulp Price Pull'!$F$3</c:f>
              <c:strCache>
                <c:ptCount val="1"/>
                <c:pt idx="0">
                  <c:v>Past or Future</c:v>
                </c:pt>
              </c:strCache>
            </c:strRef>
          </c:tx>
          <c:spPr>
            <a:ln>
              <a:solidFill>
                <a:srgbClr val="000000"/>
              </a:solidFill>
            </a:ln>
          </c:spPr>
          <c:marker>
            <c:symbol val="none"/>
          </c:marker>
          <c:dPt>
            <c:idx val="379"/>
            <c:bubble3D val="0"/>
          </c:dPt>
          <c:cat>
            <c:numRef>
              <c:f>'Pulp Price Pull'!$A$4:$A$447</c:f>
              <c:numCache>
                <c:formatCode>mmm\-yy</c:formatCode>
                <c:ptCount val="444"/>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pt idx="240">
                  <c:v>36526</c:v>
                </c:pt>
                <c:pt idx="241">
                  <c:v>36557</c:v>
                </c:pt>
                <c:pt idx="242">
                  <c:v>36586</c:v>
                </c:pt>
                <c:pt idx="243">
                  <c:v>36617</c:v>
                </c:pt>
                <c:pt idx="244">
                  <c:v>36647</c:v>
                </c:pt>
                <c:pt idx="245">
                  <c:v>36678</c:v>
                </c:pt>
                <c:pt idx="246">
                  <c:v>36708</c:v>
                </c:pt>
                <c:pt idx="247">
                  <c:v>36739</c:v>
                </c:pt>
                <c:pt idx="248">
                  <c:v>36770</c:v>
                </c:pt>
                <c:pt idx="249">
                  <c:v>36800</c:v>
                </c:pt>
                <c:pt idx="250">
                  <c:v>36831</c:v>
                </c:pt>
                <c:pt idx="251">
                  <c:v>36861</c:v>
                </c:pt>
                <c:pt idx="252">
                  <c:v>36892</c:v>
                </c:pt>
                <c:pt idx="253">
                  <c:v>36923</c:v>
                </c:pt>
                <c:pt idx="254">
                  <c:v>36951</c:v>
                </c:pt>
                <c:pt idx="255">
                  <c:v>36982</c:v>
                </c:pt>
                <c:pt idx="256">
                  <c:v>37012</c:v>
                </c:pt>
                <c:pt idx="257">
                  <c:v>37043</c:v>
                </c:pt>
                <c:pt idx="258">
                  <c:v>37073</c:v>
                </c:pt>
                <c:pt idx="259">
                  <c:v>37104</c:v>
                </c:pt>
                <c:pt idx="260">
                  <c:v>37135</c:v>
                </c:pt>
                <c:pt idx="261">
                  <c:v>37165</c:v>
                </c:pt>
                <c:pt idx="262">
                  <c:v>37196</c:v>
                </c:pt>
                <c:pt idx="263">
                  <c:v>37226</c:v>
                </c:pt>
                <c:pt idx="264">
                  <c:v>37257</c:v>
                </c:pt>
                <c:pt idx="265">
                  <c:v>37288</c:v>
                </c:pt>
                <c:pt idx="266">
                  <c:v>37316</c:v>
                </c:pt>
                <c:pt idx="267">
                  <c:v>37347</c:v>
                </c:pt>
                <c:pt idx="268">
                  <c:v>37377</c:v>
                </c:pt>
                <c:pt idx="269">
                  <c:v>37408</c:v>
                </c:pt>
                <c:pt idx="270">
                  <c:v>37438</c:v>
                </c:pt>
                <c:pt idx="271">
                  <c:v>37469</c:v>
                </c:pt>
                <c:pt idx="272">
                  <c:v>37500</c:v>
                </c:pt>
                <c:pt idx="273">
                  <c:v>37530</c:v>
                </c:pt>
                <c:pt idx="274">
                  <c:v>37561</c:v>
                </c:pt>
                <c:pt idx="275">
                  <c:v>37591</c:v>
                </c:pt>
                <c:pt idx="276">
                  <c:v>37622</c:v>
                </c:pt>
                <c:pt idx="277">
                  <c:v>37653</c:v>
                </c:pt>
                <c:pt idx="278">
                  <c:v>37681</c:v>
                </c:pt>
                <c:pt idx="279">
                  <c:v>37712</c:v>
                </c:pt>
                <c:pt idx="280">
                  <c:v>37742</c:v>
                </c:pt>
                <c:pt idx="281">
                  <c:v>37773</c:v>
                </c:pt>
                <c:pt idx="282">
                  <c:v>37803</c:v>
                </c:pt>
                <c:pt idx="283">
                  <c:v>37834</c:v>
                </c:pt>
                <c:pt idx="284">
                  <c:v>37865</c:v>
                </c:pt>
                <c:pt idx="285">
                  <c:v>37895</c:v>
                </c:pt>
                <c:pt idx="286">
                  <c:v>37926</c:v>
                </c:pt>
                <c:pt idx="287">
                  <c:v>37956</c:v>
                </c:pt>
                <c:pt idx="288">
                  <c:v>37987</c:v>
                </c:pt>
                <c:pt idx="289">
                  <c:v>38018</c:v>
                </c:pt>
                <c:pt idx="290">
                  <c:v>38047</c:v>
                </c:pt>
                <c:pt idx="291">
                  <c:v>38078</c:v>
                </c:pt>
                <c:pt idx="292">
                  <c:v>38108</c:v>
                </c:pt>
                <c:pt idx="293">
                  <c:v>38139</c:v>
                </c:pt>
                <c:pt idx="294">
                  <c:v>38169</c:v>
                </c:pt>
                <c:pt idx="295">
                  <c:v>38200</c:v>
                </c:pt>
                <c:pt idx="296">
                  <c:v>38231</c:v>
                </c:pt>
                <c:pt idx="297">
                  <c:v>38261</c:v>
                </c:pt>
                <c:pt idx="298">
                  <c:v>38292</c:v>
                </c:pt>
                <c:pt idx="299">
                  <c:v>38322</c:v>
                </c:pt>
                <c:pt idx="300">
                  <c:v>38353</c:v>
                </c:pt>
                <c:pt idx="301">
                  <c:v>38384</c:v>
                </c:pt>
                <c:pt idx="302">
                  <c:v>38412</c:v>
                </c:pt>
                <c:pt idx="303">
                  <c:v>38443</c:v>
                </c:pt>
                <c:pt idx="304">
                  <c:v>38473</c:v>
                </c:pt>
                <c:pt idx="305">
                  <c:v>38504</c:v>
                </c:pt>
                <c:pt idx="306">
                  <c:v>38534</c:v>
                </c:pt>
                <c:pt idx="307">
                  <c:v>38565</c:v>
                </c:pt>
                <c:pt idx="308">
                  <c:v>38596</c:v>
                </c:pt>
                <c:pt idx="309">
                  <c:v>38626</c:v>
                </c:pt>
                <c:pt idx="310">
                  <c:v>38657</c:v>
                </c:pt>
                <c:pt idx="311">
                  <c:v>38687</c:v>
                </c:pt>
                <c:pt idx="312">
                  <c:v>38718</c:v>
                </c:pt>
                <c:pt idx="313">
                  <c:v>38749</c:v>
                </c:pt>
                <c:pt idx="314">
                  <c:v>38777</c:v>
                </c:pt>
                <c:pt idx="315">
                  <c:v>38808</c:v>
                </c:pt>
                <c:pt idx="316">
                  <c:v>38838</c:v>
                </c:pt>
                <c:pt idx="317">
                  <c:v>38869</c:v>
                </c:pt>
                <c:pt idx="318">
                  <c:v>38899</c:v>
                </c:pt>
                <c:pt idx="319">
                  <c:v>38930</c:v>
                </c:pt>
                <c:pt idx="320">
                  <c:v>38961</c:v>
                </c:pt>
                <c:pt idx="321">
                  <c:v>38991</c:v>
                </c:pt>
                <c:pt idx="322">
                  <c:v>39022</c:v>
                </c:pt>
                <c:pt idx="323">
                  <c:v>39052</c:v>
                </c:pt>
                <c:pt idx="324">
                  <c:v>39083</c:v>
                </c:pt>
                <c:pt idx="325">
                  <c:v>39114</c:v>
                </c:pt>
                <c:pt idx="326">
                  <c:v>39142</c:v>
                </c:pt>
                <c:pt idx="327">
                  <c:v>39173</c:v>
                </c:pt>
                <c:pt idx="328">
                  <c:v>39203</c:v>
                </c:pt>
                <c:pt idx="329">
                  <c:v>39234</c:v>
                </c:pt>
                <c:pt idx="330">
                  <c:v>39264</c:v>
                </c:pt>
                <c:pt idx="331">
                  <c:v>39295</c:v>
                </c:pt>
                <c:pt idx="332">
                  <c:v>39326</c:v>
                </c:pt>
                <c:pt idx="333">
                  <c:v>39356</c:v>
                </c:pt>
                <c:pt idx="334">
                  <c:v>39387</c:v>
                </c:pt>
                <c:pt idx="335">
                  <c:v>39417</c:v>
                </c:pt>
                <c:pt idx="336">
                  <c:v>39448</c:v>
                </c:pt>
                <c:pt idx="337">
                  <c:v>39479</c:v>
                </c:pt>
                <c:pt idx="338">
                  <c:v>39508</c:v>
                </c:pt>
                <c:pt idx="339">
                  <c:v>39539</c:v>
                </c:pt>
                <c:pt idx="340">
                  <c:v>39569</c:v>
                </c:pt>
                <c:pt idx="341">
                  <c:v>39600</c:v>
                </c:pt>
                <c:pt idx="342">
                  <c:v>39630</c:v>
                </c:pt>
                <c:pt idx="343">
                  <c:v>39661</c:v>
                </c:pt>
                <c:pt idx="344">
                  <c:v>39692</c:v>
                </c:pt>
                <c:pt idx="345">
                  <c:v>39722</c:v>
                </c:pt>
                <c:pt idx="346">
                  <c:v>39753</c:v>
                </c:pt>
                <c:pt idx="347">
                  <c:v>39783</c:v>
                </c:pt>
                <c:pt idx="348">
                  <c:v>39814</c:v>
                </c:pt>
                <c:pt idx="349">
                  <c:v>39845</c:v>
                </c:pt>
                <c:pt idx="350">
                  <c:v>39873</c:v>
                </c:pt>
                <c:pt idx="351">
                  <c:v>39904</c:v>
                </c:pt>
                <c:pt idx="352">
                  <c:v>39934</c:v>
                </c:pt>
                <c:pt idx="353">
                  <c:v>39965</c:v>
                </c:pt>
                <c:pt idx="354">
                  <c:v>39995</c:v>
                </c:pt>
                <c:pt idx="355">
                  <c:v>40026</c:v>
                </c:pt>
                <c:pt idx="356">
                  <c:v>40057</c:v>
                </c:pt>
                <c:pt idx="357">
                  <c:v>40087</c:v>
                </c:pt>
                <c:pt idx="358">
                  <c:v>40118</c:v>
                </c:pt>
                <c:pt idx="359">
                  <c:v>40148</c:v>
                </c:pt>
                <c:pt idx="360">
                  <c:v>40179</c:v>
                </c:pt>
                <c:pt idx="361">
                  <c:v>40210</c:v>
                </c:pt>
                <c:pt idx="362">
                  <c:v>40238</c:v>
                </c:pt>
                <c:pt idx="363">
                  <c:v>40269</c:v>
                </c:pt>
                <c:pt idx="364">
                  <c:v>40299</c:v>
                </c:pt>
                <c:pt idx="365">
                  <c:v>40330</c:v>
                </c:pt>
                <c:pt idx="366">
                  <c:v>40360</c:v>
                </c:pt>
                <c:pt idx="367">
                  <c:v>40391</c:v>
                </c:pt>
                <c:pt idx="368">
                  <c:v>40422</c:v>
                </c:pt>
                <c:pt idx="369">
                  <c:v>40452</c:v>
                </c:pt>
                <c:pt idx="370">
                  <c:v>40483</c:v>
                </c:pt>
                <c:pt idx="371">
                  <c:v>40513</c:v>
                </c:pt>
                <c:pt idx="372">
                  <c:v>40544</c:v>
                </c:pt>
                <c:pt idx="373">
                  <c:v>40575</c:v>
                </c:pt>
                <c:pt idx="374">
                  <c:v>40603</c:v>
                </c:pt>
                <c:pt idx="375">
                  <c:v>40634</c:v>
                </c:pt>
                <c:pt idx="376">
                  <c:v>40664</c:v>
                </c:pt>
                <c:pt idx="377">
                  <c:v>40695</c:v>
                </c:pt>
                <c:pt idx="378">
                  <c:v>40725</c:v>
                </c:pt>
                <c:pt idx="379">
                  <c:v>40756</c:v>
                </c:pt>
                <c:pt idx="380">
                  <c:v>40787</c:v>
                </c:pt>
                <c:pt idx="381">
                  <c:v>40817</c:v>
                </c:pt>
                <c:pt idx="382">
                  <c:v>40848</c:v>
                </c:pt>
                <c:pt idx="383">
                  <c:v>40878</c:v>
                </c:pt>
                <c:pt idx="384">
                  <c:v>40909</c:v>
                </c:pt>
                <c:pt idx="385">
                  <c:v>40940</c:v>
                </c:pt>
                <c:pt idx="386">
                  <c:v>40969</c:v>
                </c:pt>
                <c:pt idx="387">
                  <c:v>41000</c:v>
                </c:pt>
                <c:pt idx="388">
                  <c:v>41030</c:v>
                </c:pt>
                <c:pt idx="389">
                  <c:v>41061</c:v>
                </c:pt>
                <c:pt idx="390">
                  <c:v>41091</c:v>
                </c:pt>
                <c:pt idx="391">
                  <c:v>41122</c:v>
                </c:pt>
                <c:pt idx="392">
                  <c:v>41153</c:v>
                </c:pt>
                <c:pt idx="393">
                  <c:v>41183</c:v>
                </c:pt>
                <c:pt idx="394">
                  <c:v>41214</c:v>
                </c:pt>
                <c:pt idx="395">
                  <c:v>41244</c:v>
                </c:pt>
                <c:pt idx="396">
                  <c:v>41275</c:v>
                </c:pt>
                <c:pt idx="397">
                  <c:v>41306</c:v>
                </c:pt>
                <c:pt idx="398">
                  <c:v>41334</c:v>
                </c:pt>
                <c:pt idx="399">
                  <c:v>41365</c:v>
                </c:pt>
                <c:pt idx="400">
                  <c:v>41395</c:v>
                </c:pt>
                <c:pt idx="401">
                  <c:v>41426</c:v>
                </c:pt>
                <c:pt idx="402">
                  <c:v>41456</c:v>
                </c:pt>
                <c:pt idx="403">
                  <c:v>41487</c:v>
                </c:pt>
                <c:pt idx="404">
                  <c:v>41518</c:v>
                </c:pt>
                <c:pt idx="405">
                  <c:v>41548</c:v>
                </c:pt>
                <c:pt idx="406">
                  <c:v>41579</c:v>
                </c:pt>
                <c:pt idx="407">
                  <c:v>41609</c:v>
                </c:pt>
                <c:pt idx="408">
                  <c:v>41640</c:v>
                </c:pt>
                <c:pt idx="409">
                  <c:v>41671</c:v>
                </c:pt>
                <c:pt idx="410">
                  <c:v>41699</c:v>
                </c:pt>
                <c:pt idx="411">
                  <c:v>41730</c:v>
                </c:pt>
                <c:pt idx="412">
                  <c:v>41760</c:v>
                </c:pt>
                <c:pt idx="413">
                  <c:v>41791</c:v>
                </c:pt>
                <c:pt idx="414">
                  <c:v>41821</c:v>
                </c:pt>
                <c:pt idx="415">
                  <c:v>41852</c:v>
                </c:pt>
                <c:pt idx="416">
                  <c:v>41883</c:v>
                </c:pt>
                <c:pt idx="417">
                  <c:v>41913</c:v>
                </c:pt>
                <c:pt idx="418">
                  <c:v>41944</c:v>
                </c:pt>
                <c:pt idx="419">
                  <c:v>41974</c:v>
                </c:pt>
                <c:pt idx="420">
                  <c:v>42005</c:v>
                </c:pt>
                <c:pt idx="421">
                  <c:v>42036</c:v>
                </c:pt>
                <c:pt idx="422">
                  <c:v>42064</c:v>
                </c:pt>
                <c:pt idx="423">
                  <c:v>42095</c:v>
                </c:pt>
                <c:pt idx="424">
                  <c:v>42125</c:v>
                </c:pt>
                <c:pt idx="425">
                  <c:v>42156</c:v>
                </c:pt>
                <c:pt idx="426">
                  <c:v>42186</c:v>
                </c:pt>
                <c:pt idx="427">
                  <c:v>42217</c:v>
                </c:pt>
                <c:pt idx="428">
                  <c:v>42248</c:v>
                </c:pt>
                <c:pt idx="429">
                  <c:v>42278</c:v>
                </c:pt>
                <c:pt idx="430">
                  <c:v>42309</c:v>
                </c:pt>
                <c:pt idx="431">
                  <c:v>42339</c:v>
                </c:pt>
                <c:pt idx="432">
                  <c:v>42370</c:v>
                </c:pt>
                <c:pt idx="433">
                  <c:v>42401</c:v>
                </c:pt>
                <c:pt idx="434">
                  <c:v>42430</c:v>
                </c:pt>
                <c:pt idx="435">
                  <c:v>42461</c:v>
                </c:pt>
                <c:pt idx="436">
                  <c:v>42491</c:v>
                </c:pt>
                <c:pt idx="437">
                  <c:v>42522</c:v>
                </c:pt>
                <c:pt idx="438">
                  <c:v>42552</c:v>
                </c:pt>
                <c:pt idx="439">
                  <c:v>42583</c:v>
                </c:pt>
                <c:pt idx="440">
                  <c:v>42614</c:v>
                </c:pt>
                <c:pt idx="441">
                  <c:v>42644</c:v>
                </c:pt>
                <c:pt idx="442">
                  <c:v>42675</c:v>
                </c:pt>
                <c:pt idx="443">
                  <c:v>42705</c:v>
                </c:pt>
              </c:numCache>
            </c:numRef>
          </c:cat>
          <c:val>
            <c:numRef>
              <c:f>'Pulp Price Pull'!$F$4:$F$447</c:f>
              <c:numCache>
                <c:formatCode>General</c:formatCode>
                <c:ptCount val="444"/>
                <c:pt idx="0">
                  <c:v>-50000</c:v>
                </c:pt>
                <c:pt idx="1">
                  <c:v>-50000</c:v>
                </c:pt>
                <c:pt idx="2">
                  <c:v>-50000</c:v>
                </c:pt>
                <c:pt idx="3">
                  <c:v>-50000</c:v>
                </c:pt>
                <c:pt idx="4">
                  <c:v>-50000</c:v>
                </c:pt>
                <c:pt idx="5">
                  <c:v>-50000</c:v>
                </c:pt>
                <c:pt idx="6">
                  <c:v>-50000</c:v>
                </c:pt>
                <c:pt idx="7">
                  <c:v>-50000</c:v>
                </c:pt>
                <c:pt idx="8">
                  <c:v>-50000</c:v>
                </c:pt>
                <c:pt idx="9">
                  <c:v>-50000</c:v>
                </c:pt>
                <c:pt idx="10">
                  <c:v>-50000</c:v>
                </c:pt>
                <c:pt idx="11">
                  <c:v>-50000</c:v>
                </c:pt>
                <c:pt idx="12">
                  <c:v>-50000</c:v>
                </c:pt>
                <c:pt idx="13">
                  <c:v>-50000</c:v>
                </c:pt>
                <c:pt idx="14">
                  <c:v>-50000</c:v>
                </c:pt>
                <c:pt idx="15">
                  <c:v>-50000</c:v>
                </c:pt>
                <c:pt idx="16">
                  <c:v>-50000</c:v>
                </c:pt>
                <c:pt idx="17">
                  <c:v>-50000</c:v>
                </c:pt>
                <c:pt idx="18">
                  <c:v>-50000</c:v>
                </c:pt>
                <c:pt idx="19">
                  <c:v>-50000</c:v>
                </c:pt>
                <c:pt idx="20">
                  <c:v>-50000</c:v>
                </c:pt>
                <c:pt idx="21">
                  <c:v>-50000</c:v>
                </c:pt>
                <c:pt idx="22">
                  <c:v>-50000</c:v>
                </c:pt>
                <c:pt idx="23">
                  <c:v>-50000</c:v>
                </c:pt>
                <c:pt idx="24">
                  <c:v>-50000</c:v>
                </c:pt>
                <c:pt idx="25">
                  <c:v>-50000</c:v>
                </c:pt>
                <c:pt idx="26">
                  <c:v>-50000</c:v>
                </c:pt>
                <c:pt idx="27">
                  <c:v>-50000</c:v>
                </c:pt>
                <c:pt idx="28">
                  <c:v>-50000</c:v>
                </c:pt>
                <c:pt idx="29">
                  <c:v>-50000</c:v>
                </c:pt>
                <c:pt idx="30">
                  <c:v>-50000</c:v>
                </c:pt>
                <c:pt idx="31">
                  <c:v>-50000</c:v>
                </c:pt>
                <c:pt idx="32">
                  <c:v>-50000</c:v>
                </c:pt>
                <c:pt idx="33">
                  <c:v>-50000</c:v>
                </c:pt>
                <c:pt idx="34">
                  <c:v>-50000</c:v>
                </c:pt>
                <c:pt idx="35">
                  <c:v>-50000</c:v>
                </c:pt>
                <c:pt idx="36">
                  <c:v>-50000</c:v>
                </c:pt>
                <c:pt idx="37">
                  <c:v>-50000</c:v>
                </c:pt>
                <c:pt idx="38">
                  <c:v>-50000</c:v>
                </c:pt>
                <c:pt idx="39">
                  <c:v>-50000</c:v>
                </c:pt>
                <c:pt idx="40">
                  <c:v>-50000</c:v>
                </c:pt>
                <c:pt idx="41">
                  <c:v>-50000</c:v>
                </c:pt>
                <c:pt idx="42">
                  <c:v>-50000</c:v>
                </c:pt>
                <c:pt idx="43">
                  <c:v>-50000</c:v>
                </c:pt>
                <c:pt idx="44">
                  <c:v>-50000</c:v>
                </c:pt>
                <c:pt idx="45">
                  <c:v>-50000</c:v>
                </c:pt>
                <c:pt idx="46">
                  <c:v>-50000</c:v>
                </c:pt>
                <c:pt idx="47">
                  <c:v>-50000</c:v>
                </c:pt>
                <c:pt idx="48">
                  <c:v>-50000</c:v>
                </c:pt>
                <c:pt idx="49">
                  <c:v>-50000</c:v>
                </c:pt>
                <c:pt idx="50">
                  <c:v>-50000</c:v>
                </c:pt>
                <c:pt idx="51">
                  <c:v>-50000</c:v>
                </c:pt>
                <c:pt idx="52">
                  <c:v>-50000</c:v>
                </c:pt>
                <c:pt idx="53">
                  <c:v>-50000</c:v>
                </c:pt>
                <c:pt idx="54">
                  <c:v>-50000</c:v>
                </c:pt>
                <c:pt idx="55">
                  <c:v>-50000</c:v>
                </c:pt>
                <c:pt idx="56">
                  <c:v>-50000</c:v>
                </c:pt>
                <c:pt idx="57">
                  <c:v>-50000</c:v>
                </c:pt>
                <c:pt idx="58">
                  <c:v>-50000</c:v>
                </c:pt>
                <c:pt idx="59">
                  <c:v>-50000</c:v>
                </c:pt>
                <c:pt idx="60">
                  <c:v>-50000</c:v>
                </c:pt>
                <c:pt idx="61">
                  <c:v>-50000</c:v>
                </c:pt>
                <c:pt idx="62">
                  <c:v>-50000</c:v>
                </c:pt>
                <c:pt idx="63">
                  <c:v>-50000</c:v>
                </c:pt>
                <c:pt idx="64">
                  <c:v>-50000</c:v>
                </c:pt>
                <c:pt idx="65">
                  <c:v>-50000</c:v>
                </c:pt>
                <c:pt idx="66">
                  <c:v>-50000</c:v>
                </c:pt>
                <c:pt idx="67">
                  <c:v>-50000</c:v>
                </c:pt>
                <c:pt idx="68">
                  <c:v>-50000</c:v>
                </c:pt>
                <c:pt idx="69">
                  <c:v>-50000</c:v>
                </c:pt>
                <c:pt idx="70">
                  <c:v>-50000</c:v>
                </c:pt>
                <c:pt idx="71">
                  <c:v>-50000</c:v>
                </c:pt>
                <c:pt idx="72">
                  <c:v>-50000</c:v>
                </c:pt>
                <c:pt idx="73">
                  <c:v>-50000</c:v>
                </c:pt>
                <c:pt idx="74">
                  <c:v>-50000</c:v>
                </c:pt>
                <c:pt idx="75">
                  <c:v>-50000</c:v>
                </c:pt>
                <c:pt idx="76">
                  <c:v>-50000</c:v>
                </c:pt>
                <c:pt idx="77">
                  <c:v>-50000</c:v>
                </c:pt>
                <c:pt idx="78">
                  <c:v>-50000</c:v>
                </c:pt>
                <c:pt idx="79">
                  <c:v>-50000</c:v>
                </c:pt>
                <c:pt idx="80">
                  <c:v>-50000</c:v>
                </c:pt>
                <c:pt idx="81">
                  <c:v>-50000</c:v>
                </c:pt>
                <c:pt idx="82">
                  <c:v>-50000</c:v>
                </c:pt>
                <c:pt idx="83">
                  <c:v>-50000</c:v>
                </c:pt>
                <c:pt idx="84">
                  <c:v>-50000</c:v>
                </c:pt>
                <c:pt idx="85">
                  <c:v>-50000</c:v>
                </c:pt>
                <c:pt idx="86">
                  <c:v>-50000</c:v>
                </c:pt>
                <c:pt idx="87">
                  <c:v>-50000</c:v>
                </c:pt>
                <c:pt idx="88">
                  <c:v>-50000</c:v>
                </c:pt>
                <c:pt idx="89">
                  <c:v>-50000</c:v>
                </c:pt>
                <c:pt idx="90">
                  <c:v>-50000</c:v>
                </c:pt>
                <c:pt idx="91">
                  <c:v>-50000</c:v>
                </c:pt>
                <c:pt idx="92">
                  <c:v>-50000</c:v>
                </c:pt>
                <c:pt idx="93">
                  <c:v>-50000</c:v>
                </c:pt>
                <c:pt idx="94">
                  <c:v>-50000</c:v>
                </c:pt>
                <c:pt idx="95">
                  <c:v>-50000</c:v>
                </c:pt>
                <c:pt idx="96">
                  <c:v>-50000</c:v>
                </c:pt>
                <c:pt idx="97">
                  <c:v>-50000</c:v>
                </c:pt>
                <c:pt idx="98">
                  <c:v>-50000</c:v>
                </c:pt>
                <c:pt idx="99">
                  <c:v>-50000</c:v>
                </c:pt>
                <c:pt idx="100">
                  <c:v>-50000</c:v>
                </c:pt>
                <c:pt idx="101">
                  <c:v>-50000</c:v>
                </c:pt>
                <c:pt idx="102">
                  <c:v>-50000</c:v>
                </c:pt>
                <c:pt idx="103">
                  <c:v>-50000</c:v>
                </c:pt>
                <c:pt idx="104">
                  <c:v>-50000</c:v>
                </c:pt>
                <c:pt idx="105">
                  <c:v>-50000</c:v>
                </c:pt>
                <c:pt idx="106">
                  <c:v>-50000</c:v>
                </c:pt>
                <c:pt idx="107">
                  <c:v>-50000</c:v>
                </c:pt>
                <c:pt idx="108">
                  <c:v>-50000</c:v>
                </c:pt>
                <c:pt idx="109">
                  <c:v>-50000</c:v>
                </c:pt>
                <c:pt idx="110">
                  <c:v>-50000</c:v>
                </c:pt>
                <c:pt idx="111">
                  <c:v>-50000</c:v>
                </c:pt>
                <c:pt idx="112">
                  <c:v>-50000</c:v>
                </c:pt>
                <c:pt idx="113">
                  <c:v>-50000</c:v>
                </c:pt>
                <c:pt idx="114">
                  <c:v>-50000</c:v>
                </c:pt>
                <c:pt idx="115">
                  <c:v>-50000</c:v>
                </c:pt>
                <c:pt idx="116">
                  <c:v>-50000</c:v>
                </c:pt>
                <c:pt idx="117">
                  <c:v>-50000</c:v>
                </c:pt>
                <c:pt idx="118">
                  <c:v>-50000</c:v>
                </c:pt>
                <c:pt idx="119">
                  <c:v>-50000</c:v>
                </c:pt>
                <c:pt idx="120">
                  <c:v>-50000</c:v>
                </c:pt>
                <c:pt idx="121">
                  <c:v>-50000</c:v>
                </c:pt>
                <c:pt idx="122">
                  <c:v>-50000</c:v>
                </c:pt>
                <c:pt idx="123">
                  <c:v>-50000</c:v>
                </c:pt>
                <c:pt idx="124">
                  <c:v>-50000</c:v>
                </c:pt>
                <c:pt idx="125">
                  <c:v>-50000</c:v>
                </c:pt>
                <c:pt idx="126">
                  <c:v>-50000</c:v>
                </c:pt>
                <c:pt idx="127">
                  <c:v>-50000</c:v>
                </c:pt>
                <c:pt idx="128">
                  <c:v>-50000</c:v>
                </c:pt>
                <c:pt idx="129">
                  <c:v>-50000</c:v>
                </c:pt>
                <c:pt idx="130">
                  <c:v>-50000</c:v>
                </c:pt>
                <c:pt idx="131">
                  <c:v>-50000</c:v>
                </c:pt>
                <c:pt idx="132">
                  <c:v>-50000</c:v>
                </c:pt>
                <c:pt idx="133">
                  <c:v>-50000</c:v>
                </c:pt>
                <c:pt idx="134">
                  <c:v>-50000</c:v>
                </c:pt>
                <c:pt idx="135">
                  <c:v>-50000</c:v>
                </c:pt>
                <c:pt idx="136">
                  <c:v>-50000</c:v>
                </c:pt>
                <c:pt idx="137">
                  <c:v>-50000</c:v>
                </c:pt>
                <c:pt idx="138">
                  <c:v>-50000</c:v>
                </c:pt>
                <c:pt idx="139">
                  <c:v>-50000</c:v>
                </c:pt>
                <c:pt idx="140">
                  <c:v>-50000</c:v>
                </c:pt>
                <c:pt idx="141">
                  <c:v>-50000</c:v>
                </c:pt>
                <c:pt idx="142">
                  <c:v>-50000</c:v>
                </c:pt>
                <c:pt idx="143">
                  <c:v>-50000</c:v>
                </c:pt>
                <c:pt idx="144">
                  <c:v>-50000</c:v>
                </c:pt>
                <c:pt idx="145">
                  <c:v>-50000</c:v>
                </c:pt>
                <c:pt idx="146">
                  <c:v>-50000</c:v>
                </c:pt>
                <c:pt idx="147">
                  <c:v>-50000</c:v>
                </c:pt>
                <c:pt idx="148">
                  <c:v>-50000</c:v>
                </c:pt>
                <c:pt idx="149">
                  <c:v>-50000</c:v>
                </c:pt>
                <c:pt idx="150">
                  <c:v>-50000</c:v>
                </c:pt>
                <c:pt idx="151">
                  <c:v>-50000</c:v>
                </c:pt>
                <c:pt idx="152">
                  <c:v>-50000</c:v>
                </c:pt>
                <c:pt idx="153">
                  <c:v>-50000</c:v>
                </c:pt>
                <c:pt idx="154">
                  <c:v>-50000</c:v>
                </c:pt>
                <c:pt idx="155">
                  <c:v>-50000</c:v>
                </c:pt>
                <c:pt idx="156">
                  <c:v>-50000</c:v>
                </c:pt>
                <c:pt idx="157">
                  <c:v>-50000</c:v>
                </c:pt>
                <c:pt idx="158">
                  <c:v>-50000</c:v>
                </c:pt>
                <c:pt idx="159">
                  <c:v>-50000</c:v>
                </c:pt>
                <c:pt idx="160">
                  <c:v>-50000</c:v>
                </c:pt>
                <c:pt idx="161">
                  <c:v>-50000</c:v>
                </c:pt>
                <c:pt idx="162">
                  <c:v>-50000</c:v>
                </c:pt>
                <c:pt idx="163">
                  <c:v>-50000</c:v>
                </c:pt>
                <c:pt idx="164">
                  <c:v>-50000</c:v>
                </c:pt>
                <c:pt idx="165">
                  <c:v>-50000</c:v>
                </c:pt>
                <c:pt idx="166">
                  <c:v>-50000</c:v>
                </c:pt>
                <c:pt idx="167">
                  <c:v>-50000</c:v>
                </c:pt>
                <c:pt idx="168">
                  <c:v>-50000</c:v>
                </c:pt>
                <c:pt idx="169">
                  <c:v>-50000</c:v>
                </c:pt>
                <c:pt idx="170">
                  <c:v>-50000</c:v>
                </c:pt>
                <c:pt idx="171">
                  <c:v>-50000</c:v>
                </c:pt>
                <c:pt idx="172">
                  <c:v>-50000</c:v>
                </c:pt>
                <c:pt idx="173">
                  <c:v>-50000</c:v>
                </c:pt>
                <c:pt idx="174">
                  <c:v>-50000</c:v>
                </c:pt>
                <c:pt idx="175">
                  <c:v>-50000</c:v>
                </c:pt>
                <c:pt idx="176">
                  <c:v>-50000</c:v>
                </c:pt>
                <c:pt idx="177">
                  <c:v>-50000</c:v>
                </c:pt>
                <c:pt idx="178">
                  <c:v>-50000</c:v>
                </c:pt>
                <c:pt idx="179">
                  <c:v>-50000</c:v>
                </c:pt>
                <c:pt idx="180">
                  <c:v>-50000</c:v>
                </c:pt>
                <c:pt idx="181">
                  <c:v>-50000</c:v>
                </c:pt>
                <c:pt idx="182">
                  <c:v>-50000</c:v>
                </c:pt>
                <c:pt idx="183">
                  <c:v>-50000</c:v>
                </c:pt>
                <c:pt idx="184">
                  <c:v>-50000</c:v>
                </c:pt>
                <c:pt idx="185">
                  <c:v>-50000</c:v>
                </c:pt>
                <c:pt idx="186">
                  <c:v>-50000</c:v>
                </c:pt>
                <c:pt idx="187">
                  <c:v>-50000</c:v>
                </c:pt>
                <c:pt idx="188">
                  <c:v>-50000</c:v>
                </c:pt>
                <c:pt idx="189">
                  <c:v>-50000</c:v>
                </c:pt>
                <c:pt idx="190">
                  <c:v>-50000</c:v>
                </c:pt>
                <c:pt idx="191">
                  <c:v>-50000</c:v>
                </c:pt>
                <c:pt idx="192">
                  <c:v>-50000</c:v>
                </c:pt>
                <c:pt idx="193">
                  <c:v>-50000</c:v>
                </c:pt>
                <c:pt idx="194">
                  <c:v>-50000</c:v>
                </c:pt>
                <c:pt idx="195">
                  <c:v>-50000</c:v>
                </c:pt>
                <c:pt idx="196">
                  <c:v>-50000</c:v>
                </c:pt>
                <c:pt idx="197">
                  <c:v>-50000</c:v>
                </c:pt>
                <c:pt idx="198">
                  <c:v>-50000</c:v>
                </c:pt>
                <c:pt idx="199">
                  <c:v>-50000</c:v>
                </c:pt>
                <c:pt idx="200">
                  <c:v>-50000</c:v>
                </c:pt>
                <c:pt idx="201">
                  <c:v>-50000</c:v>
                </c:pt>
                <c:pt idx="202">
                  <c:v>-50000</c:v>
                </c:pt>
                <c:pt idx="203">
                  <c:v>-50000</c:v>
                </c:pt>
                <c:pt idx="204">
                  <c:v>-50000</c:v>
                </c:pt>
                <c:pt idx="205">
                  <c:v>-50000</c:v>
                </c:pt>
                <c:pt idx="206">
                  <c:v>-50000</c:v>
                </c:pt>
                <c:pt idx="207">
                  <c:v>-50000</c:v>
                </c:pt>
                <c:pt idx="208">
                  <c:v>-50000</c:v>
                </c:pt>
                <c:pt idx="209">
                  <c:v>-50000</c:v>
                </c:pt>
                <c:pt idx="210">
                  <c:v>-50000</c:v>
                </c:pt>
                <c:pt idx="211">
                  <c:v>-50000</c:v>
                </c:pt>
                <c:pt idx="212">
                  <c:v>-50000</c:v>
                </c:pt>
                <c:pt idx="213">
                  <c:v>-50000</c:v>
                </c:pt>
                <c:pt idx="214">
                  <c:v>-50000</c:v>
                </c:pt>
                <c:pt idx="215">
                  <c:v>-50000</c:v>
                </c:pt>
                <c:pt idx="216">
                  <c:v>-50000</c:v>
                </c:pt>
                <c:pt idx="217">
                  <c:v>-50000</c:v>
                </c:pt>
                <c:pt idx="218">
                  <c:v>-50000</c:v>
                </c:pt>
                <c:pt idx="219">
                  <c:v>-50000</c:v>
                </c:pt>
                <c:pt idx="220">
                  <c:v>-50000</c:v>
                </c:pt>
                <c:pt idx="221">
                  <c:v>-50000</c:v>
                </c:pt>
                <c:pt idx="222">
                  <c:v>-50000</c:v>
                </c:pt>
                <c:pt idx="223">
                  <c:v>-50000</c:v>
                </c:pt>
                <c:pt idx="224">
                  <c:v>-50000</c:v>
                </c:pt>
                <c:pt idx="225">
                  <c:v>-50000</c:v>
                </c:pt>
                <c:pt idx="226">
                  <c:v>-50000</c:v>
                </c:pt>
                <c:pt idx="227">
                  <c:v>-50000</c:v>
                </c:pt>
                <c:pt idx="228">
                  <c:v>-50000</c:v>
                </c:pt>
                <c:pt idx="229">
                  <c:v>-50000</c:v>
                </c:pt>
                <c:pt idx="230">
                  <c:v>-50000</c:v>
                </c:pt>
                <c:pt idx="231">
                  <c:v>-50000</c:v>
                </c:pt>
                <c:pt idx="232">
                  <c:v>-50000</c:v>
                </c:pt>
                <c:pt idx="233">
                  <c:v>-50000</c:v>
                </c:pt>
                <c:pt idx="234">
                  <c:v>-50000</c:v>
                </c:pt>
                <c:pt idx="235">
                  <c:v>-50000</c:v>
                </c:pt>
                <c:pt idx="236">
                  <c:v>-50000</c:v>
                </c:pt>
                <c:pt idx="237">
                  <c:v>-50000</c:v>
                </c:pt>
                <c:pt idx="238">
                  <c:v>-50000</c:v>
                </c:pt>
                <c:pt idx="239">
                  <c:v>-50000</c:v>
                </c:pt>
                <c:pt idx="240">
                  <c:v>-50000</c:v>
                </c:pt>
                <c:pt idx="241">
                  <c:v>-50000</c:v>
                </c:pt>
                <c:pt idx="242">
                  <c:v>-50000</c:v>
                </c:pt>
                <c:pt idx="243">
                  <c:v>-50000</c:v>
                </c:pt>
                <c:pt idx="244">
                  <c:v>-50000</c:v>
                </c:pt>
                <c:pt idx="245">
                  <c:v>-50000</c:v>
                </c:pt>
                <c:pt idx="246">
                  <c:v>-50000</c:v>
                </c:pt>
                <c:pt idx="247">
                  <c:v>-50000</c:v>
                </c:pt>
                <c:pt idx="248">
                  <c:v>-50000</c:v>
                </c:pt>
                <c:pt idx="249">
                  <c:v>-50000</c:v>
                </c:pt>
                <c:pt idx="250">
                  <c:v>-50000</c:v>
                </c:pt>
                <c:pt idx="251">
                  <c:v>-50000</c:v>
                </c:pt>
                <c:pt idx="252">
                  <c:v>-50000</c:v>
                </c:pt>
                <c:pt idx="253">
                  <c:v>-50000</c:v>
                </c:pt>
                <c:pt idx="254">
                  <c:v>-50000</c:v>
                </c:pt>
                <c:pt idx="255">
                  <c:v>-50000</c:v>
                </c:pt>
                <c:pt idx="256">
                  <c:v>-50000</c:v>
                </c:pt>
                <c:pt idx="257">
                  <c:v>-50000</c:v>
                </c:pt>
                <c:pt idx="258">
                  <c:v>-50000</c:v>
                </c:pt>
                <c:pt idx="259">
                  <c:v>-50000</c:v>
                </c:pt>
                <c:pt idx="260">
                  <c:v>-50000</c:v>
                </c:pt>
                <c:pt idx="261">
                  <c:v>-50000</c:v>
                </c:pt>
                <c:pt idx="262">
                  <c:v>-50000</c:v>
                </c:pt>
                <c:pt idx="263">
                  <c:v>-50000</c:v>
                </c:pt>
                <c:pt idx="264">
                  <c:v>-50000</c:v>
                </c:pt>
                <c:pt idx="265">
                  <c:v>-50000</c:v>
                </c:pt>
                <c:pt idx="266">
                  <c:v>-50000</c:v>
                </c:pt>
                <c:pt idx="267">
                  <c:v>-50000</c:v>
                </c:pt>
                <c:pt idx="268">
                  <c:v>-50000</c:v>
                </c:pt>
                <c:pt idx="269">
                  <c:v>-50000</c:v>
                </c:pt>
                <c:pt idx="270">
                  <c:v>-50000</c:v>
                </c:pt>
                <c:pt idx="271">
                  <c:v>-50000</c:v>
                </c:pt>
                <c:pt idx="272">
                  <c:v>-50000</c:v>
                </c:pt>
                <c:pt idx="273">
                  <c:v>-50000</c:v>
                </c:pt>
                <c:pt idx="274">
                  <c:v>-50000</c:v>
                </c:pt>
                <c:pt idx="275">
                  <c:v>-50000</c:v>
                </c:pt>
                <c:pt idx="276">
                  <c:v>-50000</c:v>
                </c:pt>
                <c:pt idx="277">
                  <c:v>-50000</c:v>
                </c:pt>
                <c:pt idx="278">
                  <c:v>-50000</c:v>
                </c:pt>
                <c:pt idx="279">
                  <c:v>-50000</c:v>
                </c:pt>
                <c:pt idx="280">
                  <c:v>-50000</c:v>
                </c:pt>
                <c:pt idx="281">
                  <c:v>-50000</c:v>
                </c:pt>
                <c:pt idx="282">
                  <c:v>-50000</c:v>
                </c:pt>
                <c:pt idx="283">
                  <c:v>-50000</c:v>
                </c:pt>
                <c:pt idx="284">
                  <c:v>-50000</c:v>
                </c:pt>
                <c:pt idx="285">
                  <c:v>-50000</c:v>
                </c:pt>
                <c:pt idx="286">
                  <c:v>-50000</c:v>
                </c:pt>
                <c:pt idx="287">
                  <c:v>-50000</c:v>
                </c:pt>
                <c:pt idx="288">
                  <c:v>-50000</c:v>
                </c:pt>
                <c:pt idx="289">
                  <c:v>-50000</c:v>
                </c:pt>
                <c:pt idx="290">
                  <c:v>-50000</c:v>
                </c:pt>
                <c:pt idx="291">
                  <c:v>-50000</c:v>
                </c:pt>
                <c:pt idx="292">
                  <c:v>-50000</c:v>
                </c:pt>
                <c:pt idx="293">
                  <c:v>-50000</c:v>
                </c:pt>
                <c:pt idx="294">
                  <c:v>-50000</c:v>
                </c:pt>
                <c:pt idx="295">
                  <c:v>-50000</c:v>
                </c:pt>
                <c:pt idx="296">
                  <c:v>-50000</c:v>
                </c:pt>
                <c:pt idx="297">
                  <c:v>-50000</c:v>
                </c:pt>
                <c:pt idx="298">
                  <c:v>-50000</c:v>
                </c:pt>
                <c:pt idx="299">
                  <c:v>-50000</c:v>
                </c:pt>
                <c:pt idx="300">
                  <c:v>-50000</c:v>
                </c:pt>
                <c:pt idx="301">
                  <c:v>-50000</c:v>
                </c:pt>
                <c:pt idx="302">
                  <c:v>-50000</c:v>
                </c:pt>
                <c:pt idx="303">
                  <c:v>-50000</c:v>
                </c:pt>
                <c:pt idx="304">
                  <c:v>-50000</c:v>
                </c:pt>
                <c:pt idx="305">
                  <c:v>-50000</c:v>
                </c:pt>
                <c:pt idx="306">
                  <c:v>-50000</c:v>
                </c:pt>
                <c:pt idx="307">
                  <c:v>-50000</c:v>
                </c:pt>
                <c:pt idx="308">
                  <c:v>-50000</c:v>
                </c:pt>
                <c:pt idx="309">
                  <c:v>-50000</c:v>
                </c:pt>
                <c:pt idx="310">
                  <c:v>-50000</c:v>
                </c:pt>
                <c:pt idx="311">
                  <c:v>-50000</c:v>
                </c:pt>
                <c:pt idx="312">
                  <c:v>-50000</c:v>
                </c:pt>
                <c:pt idx="313">
                  <c:v>-50000</c:v>
                </c:pt>
                <c:pt idx="314">
                  <c:v>-50000</c:v>
                </c:pt>
                <c:pt idx="315">
                  <c:v>-50000</c:v>
                </c:pt>
                <c:pt idx="316">
                  <c:v>-50000</c:v>
                </c:pt>
                <c:pt idx="317">
                  <c:v>-50000</c:v>
                </c:pt>
                <c:pt idx="318">
                  <c:v>-50000</c:v>
                </c:pt>
                <c:pt idx="319">
                  <c:v>-50000</c:v>
                </c:pt>
                <c:pt idx="320">
                  <c:v>-50000</c:v>
                </c:pt>
                <c:pt idx="321">
                  <c:v>-50000</c:v>
                </c:pt>
                <c:pt idx="322">
                  <c:v>-50000</c:v>
                </c:pt>
                <c:pt idx="323">
                  <c:v>-50000</c:v>
                </c:pt>
                <c:pt idx="324">
                  <c:v>-50000</c:v>
                </c:pt>
                <c:pt idx="325">
                  <c:v>-50000</c:v>
                </c:pt>
                <c:pt idx="326">
                  <c:v>-50000</c:v>
                </c:pt>
                <c:pt idx="327">
                  <c:v>-50000</c:v>
                </c:pt>
                <c:pt idx="328">
                  <c:v>-50000</c:v>
                </c:pt>
                <c:pt idx="329">
                  <c:v>-50000</c:v>
                </c:pt>
                <c:pt idx="330">
                  <c:v>-50000</c:v>
                </c:pt>
                <c:pt idx="331">
                  <c:v>-50000</c:v>
                </c:pt>
                <c:pt idx="332">
                  <c:v>-50000</c:v>
                </c:pt>
                <c:pt idx="333">
                  <c:v>-50000</c:v>
                </c:pt>
                <c:pt idx="334">
                  <c:v>-50000</c:v>
                </c:pt>
                <c:pt idx="335">
                  <c:v>-50000</c:v>
                </c:pt>
                <c:pt idx="336">
                  <c:v>-50000</c:v>
                </c:pt>
                <c:pt idx="337">
                  <c:v>-50000</c:v>
                </c:pt>
                <c:pt idx="338">
                  <c:v>-50000</c:v>
                </c:pt>
                <c:pt idx="339">
                  <c:v>-50000</c:v>
                </c:pt>
                <c:pt idx="340">
                  <c:v>-50000</c:v>
                </c:pt>
                <c:pt idx="341">
                  <c:v>-50000</c:v>
                </c:pt>
                <c:pt idx="342">
                  <c:v>-50000</c:v>
                </c:pt>
                <c:pt idx="343">
                  <c:v>-50000</c:v>
                </c:pt>
                <c:pt idx="344">
                  <c:v>-50000</c:v>
                </c:pt>
                <c:pt idx="345">
                  <c:v>-50000</c:v>
                </c:pt>
                <c:pt idx="346">
                  <c:v>-50000</c:v>
                </c:pt>
                <c:pt idx="347">
                  <c:v>-50000</c:v>
                </c:pt>
                <c:pt idx="348">
                  <c:v>-50000</c:v>
                </c:pt>
                <c:pt idx="349">
                  <c:v>-50000</c:v>
                </c:pt>
                <c:pt idx="350">
                  <c:v>-50000</c:v>
                </c:pt>
                <c:pt idx="351">
                  <c:v>-50000</c:v>
                </c:pt>
                <c:pt idx="352">
                  <c:v>-50000</c:v>
                </c:pt>
                <c:pt idx="353">
                  <c:v>-50000</c:v>
                </c:pt>
                <c:pt idx="354">
                  <c:v>-50000</c:v>
                </c:pt>
                <c:pt idx="355">
                  <c:v>-50000</c:v>
                </c:pt>
                <c:pt idx="356">
                  <c:v>-50000</c:v>
                </c:pt>
                <c:pt idx="357">
                  <c:v>-50000</c:v>
                </c:pt>
                <c:pt idx="358">
                  <c:v>-50000</c:v>
                </c:pt>
                <c:pt idx="359">
                  <c:v>-50000</c:v>
                </c:pt>
                <c:pt idx="360">
                  <c:v>-50000</c:v>
                </c:pt>
                <c:pt idx="361">
                  <c:v>-50000</c:v>
                </c:pt>
                <c:pt idx="362">
                  <c:v>-50000</c:v>
                </c:pt>
                <c:pt idx="363">
                  <c:v>-50000</c:v>
                </c:pt>
                <c:pt idx="364">
                  <c:v>-50000</c:v>
                </c:pt>
                <c:pt idx="365">
                  <c:v>-50000</c:v>
                </c:pt>
                <c:pt idx="366">
                  <c:v>-50000</c:v>
                </c:pt>
                <c:pt idx="367">
                  <c:v>-50000</c:v>
                </c:pt>
                <c:pt idx="368">
                  <c:v>-50000</c:v>
                </c:pt>
                <c:pt idx="369">
                  <c:v>-50000</c:v>
                </c:pt>
                <c:pt idx="370">
                  <c:v>-50000</c:v>
                </c:pt>
                <c:pt idx="371">
                  <c:v>-50000</c:v>
                </c:pt>
                <c:pt idx="372">
                  <c:v>-50000</c:v>
                </c:pt>
                <c:pt idx="373">
                  <c:v>-50000</c:v>
                </c:pt>
                <c:pt idx="374">
                  <c:v>-50000</c:v>
                </c:pt>
                <c:pt idx="375">
                  <c:v>-50000</c:v>
                </c:pt>
                <c:pt idx="376">
                  <c:v>-50000</c:v>
                </c:pt>
                <c:pt idx="377">
                  <c:v>-50000</c:v>
                </c:pt>
                <c:pt idx="378">
                  <c:v>-50000</c:v>
                </c:pt>
                <c:pt idx="379">
                  <c:v>-50000</c:v>
                </c:pt>
                <c:pt idx="380">
                  <c:v>-50000</c:v>
                </c:pt>
                <c:pt idx="381">
                  <c:v>-50000</c:v>
                </c:pt>
                <c:pt idx="382">
                  <c:v>-50000</c:v>
                </c:pt>
                <c:pt idx="383">
                  <c:v>-50000</c:v>
                </c:pt>
                <c:pt idx="384">
                  <c:v>-50000</c:v>
                </c:pt>
                <c:pt idx="385">
                  <c:v>-50000</c:v>
                </c:pt>
                <c:pt idx="386">
                  <c:v>-50000</c:v>
                </c:pt>
                <c:pt idx="387">
                  <c:v>-50000</c:v>
                </c:pt>
                <c:pt idx="388">
                  <c:v>-50000</c:v>
                </c:pt>
                <c:pt idx="389">
                  <c:v>-50000</c:v>
                </c:pt>
                <c:pt idx="390">
                  <c:v>-50000</c:v>
                </c:pt>
                <c:pt idx="391">
                  <c:v>-50000</c:v>
                </c:pt>
                <c:pt idx="392">
                  <c:v>-50000</c:v>
                </c:pt>
                <c:pt idx="393">
                  <c:v>-50000</c:v>
                </c:pt>
                <c:pt idx="394">
                  <c:v>-50000</c:v>
                </c:pt>
                <c:pt idx="395">
                  <c:v>-50000</c:v>
                </c:pt>
                <c:pt idx="396">
                  <c:v>-50000</c:v>
                </c:pt>
                <c:pt idx="397">
                  <c:v>-50000</c:v>
                </c:pt>
                <c:pt idx="398">
                  <c:v>50000</c:v>
                </c:pt>
                <c:pt idx="399">
                  <c:v>50000</c:v>
                </c:pt>
                <c:pt idx="400">
                  <c:v>50000</c:v>
                </c:pt>
                <c:pt idx="401">
                  <c:v>50000</c:v>
                </c:pt>
                <c:pt idx="402">
                  <c:v>50000</c:v>
                </c:pt>
                <c:pt idx="403">
                  <c:v>50000</c:v>
                </c:pt>
                <c:pt idx="404">
                  <c:v>50000</c:v>
                </c:pt>
                <c:pt idx="405">
                  <c:v>50000</c:v>
                </c:pt>
                <c:pt idx="406">
                  <c:v>50000</c:v>
                </c:pt>
                <c:pt idx="407">
                  <c:v>50000</c:v>
                </c:pt>
                <c:pt idx="408">
                  <c:v>50000</c:v>
                </c:pt>
                <c:pt idx="409">
                  <c:v>50000</c:v>
                </c:pt>
                <c:pt idx="410">
                  <c:v>50000</c:v>
                </c:pt>
                <c:pt idx="411">
                  <c:v>50000</c:v>
                </c:pt>
                <c:pt idx="412">
                  <c:v>50000</c:v>
                </c:pt>
                <c:pt idx="413">
                  <c:v>50000</c:v>
                </c:pt>
                <c:pt idx="414">
                  <c:v>50000</c:v>
                </c:pt>
                <c:pt idx="415">
                  <c:v>50000</c:v>
                </c:pt>
                <c:pt idx="416">
                  <c:v>50000</c:v>
                </c:pt>
                <c:pt idx="417">
                  <c:v>50000</c:v>
                </c:pt>
                <c:pt idx="418">
                  <c:v>50000</c:v>
                </c:pt>
                <c:pt idx="419">
                  <c:v>50000</c:v>
                </c:pt>
                <c:pt idx="420">
                  <c:v>50000</c:v>
                </c:pt>
                <c:pt idx="421">
                  <c:v>50000</c:v>
                </c:pt>
                <c:pt idx="422">
                  <c:v>50000</c:v>
                </c:pt>
                <c:pt idx="423">
                  <c:v>50000</c:v>
                </c:pt>
                <c:pt idx="424">
                  <c:v>50000</c:v>
                </c:pt>
                <c:pt idx="425">
                  <c:v>50000</c:v>
                </c:pt>
                <c:pt idx="426">
                  <c:v>50000</c:v>
                </c:pt>
                <c:pt idx="427">
                  <c:v>50000</c:v>
                </c:pt>
                <c:pt idx="428">
                  <c:v>50000</c:v>
                </c:pt>
                <c:pt idx="429">
                  <c:v>50000</c:v>
                </c:pt>
                <c:pt idx="430">
                  <c:v>50000</c:v>
                </c:pt>
                <c:pt idx="431">
                  <c:v>50000</c:v>
                </c:pt>
                <c:pt idx="432">
                  <c:v>50000</c:v>
                </c:pt>
                <c:pt idx="433">
                  <c:v>50000</c:v>
                </c:pt>
                <c:pt idx="434">
                  <c:v>50000</c:v>
                </c:pt>
                <c:pt idx="435">
                  <c:v>50000</c:v>
                </c:pt>
                <c:pt idx="436">
                  <c:v>50000</c:v>
                </c:pt>
                <c:pt idx="437">
                  <c:v>50000</c:v>
                </c:pt>
                <c:pt idx="438">
                  <c:v>50000</c:v>
                </c:pt>
                <c:pt idx="439">
                  <c:v>50000</c:v>
                </c:pt>
                <c:pt idx="440">
                  <c:v>50000</c:v>
                </c:pt>
                <c:pt idx="441">
                  <c:v>50000</c:v>
                </c:pt>
                <c:pt idx="442">
                  <c:v>50000</c:v>
                </c:pt>
                <c:pt idx="443">
                  <c:v>50000</c:v>
                </c:pt>
              </c:numCache>
            </c:numRef>
          </c:val>
          <c:smooth val="0"/>
        </c:ser>
        <c:dLbls>
          <c:showLegendKey val="0"/>
          <c:showVal val="0"/>
          <c:showCatName val="0"/>
          <c:showSerName val="0"/>
          <c:showPercent val="0"/>
          <c:showBubbleSize val="0"/>
        </c:dLbls>
        <c:marker val="1"/>
        <c:smooth val="0"/>
        <c:axId val="242705920"/>
        <c:axId val="242707456"/>
      </c:lineChart>
      <c:lineChart>
        <c:grouping val="standard"/>
        <c:varyColors val="0"/>
        <c:ser>
          <c:idx val="2"/>
          <c:order val="1"/>
          <c:tx>
            <c:strRef>
              <c:f>'Pulp Price Pull'!$D$3</c:f>
              <c:strCache>
                <c:ptCount val="1"/>
                <c:pt idx="0">
                  <c:v>NBSK Price in Euros</c:v>
                </c:pt>
              </c:strCache>
            </c:strRef>
          </c:tx>
          <c:spPr>
            <a:ln>
              <a:solidFill>
                <a:schemeClr val="bg1">
                  <a:lumMod val="65000"/>
                </a:schemeClr>
              </a:solidFill>
            </a:ln>
          </c:spPr>
          <c:marker>
            <c:symbol val="none"/>
          </c:marker>
          <c:cat>
            <c:numRef>
              <c:f>'Pulp Price Pull'!$A$4:$A$447</c:f>
              <c:numCache>
                <c:formatCode>mmm\-yy</c:formatCode>
                <c:ptCount val="444"/>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pt idx="240">
                  <c:v>36526</c:v>
                </c:pt>
                <c:pt idx="241">
                  <c:v>36557</c:v>
                </c:pt>
                <c:pt idx="242">
                  <c:v>36586</c:v>
                </c:pt>
                <c:pt idx="243">
                  <c:v>36617</c:v>
                </c:pt>
                <c:pt idx="244">
                  <c:v>36647</c:v>
                </c:pt>
                <c:pt idx="245">
                  <c:v>36678</c:v>
                </c:pt>
                <c:pt idx="246">
                  <c:v>36708</c:v>
                </c:pt>
                <c:pt idx="247">
                  <c:v>36739</c:v>
                </c:pt>
                <c:pt idx="248">
                  <c:v>36770</c:v>
                </c:pt>
                <c:pt idx="249">
                  <c:v>36800</c:v>
                </c:pt>
                <c:pt idx="250">
                  <c:v>36831</c:v>
                </c:pt>
                <c:pt idx="251">
                  <c:v>36861</c:v>
                </c:pt>
                <c:pt idx="252">
                  <c:v>36892</c:v>
                </c:pt>
                <c:pt idx="253">
                  <c:v>36923</c:v>
                </c:pt>
                <c:pt idx="254">
                  <c:v>36951</c:v>
                </c:pt>
                <c:pt idx="255">
                  <c:v>36982</c:v>
                </c:pt>
                <c:pt idx="256">
                  <c:v>37012</c:v>
                </c:pt>
                <c:pt idx="257">
                  <c:v>37043</c:v>
                </c:pt>
                <c:pt idx="258">
                  <c:v>37073</c:v>
                </c:pt>
                <c:pt idx="259">
                  <c:v>37104</c:v>
                </c:pt>
                <c:pt idx="260">
                  <c:v>37135</c:v>
                </c:pt>
                <c:pt idx="261">
                  <c:v>37165</c:v>
                </c:pt>
                <c:pt idx="262">
                  <c:v>37196</c:v>
                </c:pt>
                <c:pt idx="263">
                  <c:v>37226</c:v>
                </c:pt>
                <c:pt idx="264">
                  <c:v>37257</c:v>
                </c:pt>
                <c:pt idx="265">
                  <c:v>37288</c:v>
                </c:pt>
                <c:pt idx="266">
                  <c:v>37316</c:v>
                </c:pt>
                <c:pt idx="267">
                  <c:v>37347</c:v>
                </c:pt>
                <c:pt idx="268">
                  <c:v>37377</c:v>
                </c:pt>
                <c:pt idx="269">
                  <c:v>37408</c:v>
                </c:pt>
                <c:pt idx="270">
                  <c:v>37438</c:v>
                </c:pt>
                <c:pt idx="271">
                  <c:v>37469</c:v>
                </c:pt>
                <c:pt idx="272">
                  <c:v>37500</c:v>
                </c:pt>
                <c:pt idx="273">
                  <c:v>37530</c:v>
                </c:pt>
                <c:pt idx="274">
                  <c:v>37561</c:v>
                </c:pt>
                <c:pt idx="275">
                  <c:v>37591</c:v>
                </c:pt>
                <c:pt idx="276">
                  <c:v>37622</c:v>
                </c:pt>
                <c:pt idx="277">
                  <c:v>37653</c:v>
                </c:pt>
                <c:pt idx="278">
                  <c:v>37681</c:v>
                </c:pt>
                <c:pt idx="279">
                  <c:v>37712</c:v>
                </c:pt>
                <c:pt idx="280">
                  <c:v>37742</c:v>
                </c:pt>
                <c:pt idx="281">
                  <c:v>37773</c:v>
                </c:pt>
                <c:pt idx="282">
                  <c:v>37803</c:v>
                </c:pt>
                <c:pt idx="283">
                  <c:v>37834</c:v>
                </c:pt>
                <c:pt idx="284">
                  <c:v>37865</c:v>
                </c:pt>
                <c:pt idx="285">
                  <c:v>37895</c:v>
                </c:pt>
                <c:pt idx="286">
                  <c:v>37926</c:v>
                </c:pt>
                <c:pt idx="287">
                  <c:v>37956</c:v>
                </c:pt>
                <c:pt idx="288">
                  <c:v>37987</c:v>
                </c:pt>
                <c:pt idx="289">
                  <c:v>38018</c:v>
                </c:pt>
                <c:pt idx="290">
                  <c:v>38047</c:v>
                </c:pt>
                <c:pt idx="291">
                  <c:v>38078</c:v>
                </c:pt>
                <c:pt idx="292">
                  <c:v>38108</c:v>
                </c:pt>
                <c:pt idx="293">
                  <c:v>38139</c:v>
                </c:pt>
                <c:pt idx="294">
                  <c:v>38169</c:v>
                </c:pt>
                <c:pt idx="295">
                  <c:v>38200</c:v>
                </c:pt>
                <c:pt idx="296">
                  <c:v>38231</c:v>
                </c:pt>
                <c:pt idx="297">
                  <c:v>38261</c:v>
                </c:pt>
                <c:pt idx="298">
                  <c:v>38292</c:v>
                </c:pt>
                <c:pt idx="299">
                  <c:v>38322</c:v>
                </c:pt>
                <c:pt idx="300">
                  <c:v>38353</c:v>
                </c:pt>
                <c:pt idx="301">
                  <c:v>38384</c:v>
                </c:pt>
                <c:pt idx="302">
                  <c:v>38412</c:v>
                </c:pt>
                <c:pt idx="303">
                  <c:v>38443</c:v>
                </c:pt>
                <c:pt idx="304">
                  <c:v>38473</c:v>
                </c:pt>
                <c:pt idx="305">
                  <c:v>38504</c:v>
                </c:pt>
                <c:pt idx="306">
                  <c:v>38534</c:v>
                </c:pt>
                <c:pt idx="307">
                  <c:v>38565</c:v>
                </c:pt>
                <c:pt idx="308">
                  <c:v>38596</c:v>
                </c:pt>
                <c:pt idx="309">
                  <c:v>38626</c:v>
                </c:pt>
                <c:pt idx="310">
                  <c:v>38657</c:v>
                </c:pt>
                <c:pt idx="311">
                  <c:v>38687</c:v>
                </c:pt>
                <c:pt idx="312">
                  <c:v>38718</c:v>
                </c:pt>
                <c:pt idx="313">
                  <c:v>38749</c:v>
                </c:pt>
                <c:pt idx="314">
                  <c:v>38777</c:v>
                </c:pt>
                <c:pt idx="315">
                  <c:v>38808</c:v>
                </c:pt>
                <c:pt idx="316">
                  <c:v>38838</c:v>
                </c:pt>
                <c:pt idx="317">
                  <c:v>38869</c:v>
                </c:pt>
                <c:pt idx="318">
                  <c:v>38899</c:v>
                </c:pt>
                <c:pt idx="319">
                  <c:v>38930</c:v>
                </c:pt>
                <c:pt idx="320">
                  <c:v>38961</c:v>
                </c:pt>
                <c:pt idx="321">
                  <c:v>38991</c:v>
                </c:pt>
                <c:pt idx="322">
                  <c:v>39022</c:v>
                </c:pt>
                <c:pt idx="323">
                  <c:v>39052</c:v>
                </c:pt>
                <c:pt idx="324">
                  <c:v>39083</c:v>
                </c:pt>
                <c:pt idx="325">
                  <c:v>39114</c:v>
                </c:pt>
                <c:pt idx="326">
                  <c:v>39142</c:v>
                </c:pt>
                <c:pt idx="327">
                  <c:v>39173</c:v>
                </c:pt>
                <c:pt idx="328">
                  <c:v>39203</c:v>
                </c:pt>
                <c:pt idx="329">
                  <c:v>39234</c:v>
                </c:pt>
                <c:pt idx="330">
                  <c:v>39264</c:v>
                </c:pt>
                <c:pt idx="331">
                  <c:v>39295</c:v>
                </c:pt>
                <c:pt idx="332">
                  <c:v>39326</c:v>
                </c:pt>
                <c:pt idx="333">
                  <c:v>39356</c:v>
                </c:pt>
                <c:pt idx="334">
                  <c:v>39387</c:v>
                </c:pt>
                <c:pt idx="335">
                  <c:v>39417</c:v>
                </c:pt>
                <c:pt idx="336">
                  <c:v>39448</c:v>
                </c:pt>
                <c:pt idx="337">
                  <c:v>39479</c:v>
                </c:pt>
                <c:pt idx="338">
                  <c:v>39508</c:v>
                </c:pt>
                <c:pt idx="339">
                  <c:v>39539</c:v>
                </c:pt>
                <c:pt idx="340">
                  <c:v>39569</c:v>
                </c:pt>
                <c:pt idx="341">
                  <c:v>39600</c:v>
                </c:pt>
                <c:pt idx="342">
                  <c:v>39630</c:v>
                </c:pt>
                <c:pt idx="343">
                  <c:v>39661</c:v>
                </c:pt>
                <c:pt idx="344">
                  <c:v>39692</c:v>
                </c:pt>
                <c:pt idx="345">
                  <c:v>39722</c:v>
                </c:pt>
                <c:pt idx="346">
                  <c:v>39753</c:v>
                </c:pt>
                <c:pt idx="347">
                  <c:v>39783</c:v>
                </c:pt>
                <c:pt idx="348">
                  <c:v>39814</c:v>
                </c:pt>
                <c:pt idx="349">
                  <c:v>39845</c:v>
                </c:pt>
                <c:pt idx="350">
                  <c:v>39873</c:v>
                </c:pt>
                <c:pt idx="351">
                  <c:v>39904</c:v>
                </c:pt>
                <c:pt idx="352">
                  <c:v>39934</c:v>
                </c:pt>
                <c:pt idx="353">
                  <c:v>39965</c:v>
                </c:pt>
                <c:pt idx="354">
                  <c:v>39995</c:v>
                </c:pt>
                <c:pt idx="355">
                  <c:v>40026</c:v>
                </c:pt>
                <c:pt idx="356">
                  <c:v>40057</c:v>
                </c:pt>
                <c:pt idx="357">
                  <c:v>40087</c:v>
                </c:pt>
                <c:pt idx="358">
                  <c:v>40118</c:v>
                </c:pt>
                <c:pt idx="359">
                  <c:v>40148</c:v>
                </c:pt>
                <c:pt idx="360">
                  <c:v>40179</c:v>
                </c:pt>
                <c:pt idx="361">
                  <c:v>40210</c:v>
                </c:pt>
                <c:pt idx="362">
                  <c:v>40238</c:v>
                </c:pt>
                <c:pt idx="363">
                  <c:v>40269</c:v>
                </c:pt>
                <c:pt idx="364">
                  <c:v>40299</c:v>
                </c:pt>
                <c:pt idx="365">
                  <c:v>40330</c:v>
                </c:pt>
                <c:pt idx="366">
                  <c:v>40360</c:v>
                </c:pt>
                <c:pt idx="367">
                  <c:v>40391</c:v>
                </c:pt>
                <c:pt idx="368">
                  <c:v>40422</c:v>
                </c:pt>
                <c:pt idx="369">
                  <c:v>40452</c:v>
                </c:pt>
                <c:pt idx="370">
                  <c:v>40483</c:v>
                </c:pt>
                <c:pt idx="371">
                  <c:v>40513</c:v>
                </c:pt>
                <c:pt idx="372">
                  <c:v>40544</c:v>
                </c:pt>
                <c:pt idx="373">
                  <c:v>40575</c:v>
                </c:pt>
                <c:pt idx="374">
                  <c:v>40603</c:v>
                </c:pt>
                <c:pt idx="375">
                  <c:v>40634</c:v>
                </c:pt>
                <c:pt idx="376">
                  <c:v>40664</c:v>
                </c:pt>
                <c:pt idx="377">
                  <c:v>40695</c:v>
                </c:pt>
                <c:pt idx="378">
                  <c:v>40725</c:v>
                </c:pt>
                <c:pt idx="379">
                  <c:v>40756</c:v>
                </c:pt>
                <c:pt idx="380">
                  <c:v>40787</c:v>
                </c:pt>
                <c:pt idx="381">
                  <c:v>40817</c:v>
                </c:pt>
                <c:pt idx="382">
                  <c:v>40848</c:v>
                </c:pt>
                <c:pt idx="383">
                  <c:v>40878</c:v>
                </c:pt>
                <c:pt idx="384">
                  <c:v>40909</c:v>
                </c:pt>
                <c:pt idx="385">
                  <c:v>40940</c:v>
                </c:pt>
                <c:pt idx="386">
                  <c:v>40969</c:v>
                </c:pt>
                <c:pt idx="387">
                  <c:v>41000</c:v>
                </c:pt>
                <c:pt idx="388">
                  <c:v>41030</c:v>
                </c:pt>
                <c:pt idx="389">
                  <c:v>41061</c:v>
                </c:pt>
                <c:pt idx="390">
                  <c:v>41091</c:v>
                </c:pt>
                <c:pt idx="391">
                  <c:v>41122</c:v>
                </c:pt>
                <c:pt idx="392">
                  <c:v>41153</c:v>
                </c:pt>
                <c:pt idx="393">
                  <c:v>41183</c:v>
                </c:pt>
                <c:pt idx="394">
                  <c:v>41214</c:v>
                </c:pt>
                <c:pt idx="395">
                  <c:v>41244</c:v>
                </c:pt>
                <c:pt idx="396">
                  <c:v>41275</c:v>
                </c:pt>
                <c:pt idx="397">
                  <c:v>41306</c:v>
                </c:pt>
                <c:pt idx="398">
                  <c:v>41334</c:v>
                </c:pt>
                <c:pt idx="399">
                  <c:v>41365</c:v>
                </c:pt>
                <c:pt idx="400">
                  <c:v>41395</c:v>
                </c:pt>
                <c:pt idx="401">
                  <c:v>41426</c:v>
                </c:pt>
                <c:pt idx="402">
                  <c:v>41456</c:v>
                </c:pt>
                <c:pt idx="403">
                  <c:v>41487</c:v>
                </c:pt>
                <c:pt idx="404">
                  <c:v>41518</c:v>
                </c:pt>
                <c:pt idx="405">
                  <c:v>41548</c:v>
                </c:pt>
                <c:pt idx="406">
                  <c:v>41579</c:v>
                </c:pt>
                <c:pt idx="407">
                  <c:v>41609</c:v>
                </c:pt>
                <c:pt idx="408">
                  <c:v>41640</c:v>
                </c:pt>
                <c:pt idx="409">
                  <c:v>41671</c:v>
                </c:pt>
                <c:pt idx="410">
                  <c:v>41699</c:v>
                </c:pt>
                <c:pt idx="411">
                  <c:v>41730</c:v>
                </c:pt>
                <c:pt idx="412">
                  <c:v>41760</c:v>
                </c:pt>
                <c:pt idx="413">
                  <c:v>41791</c:v>
                </c:pt>
                <c:pt idx="414">
                  <c:v>41821</c:v>
                </c:pt>
                <c:pt idx="415">
                  <c:v>41852</c:v>
                </c:pt>
                <c:pt idx="416">
                  <c:v>41883</c:v>
                </c:pt>
                <c:pt idx="417">
                  <c:v>41913</c:v>
                </c:pt>
                <c:pt idx="418">
                  <c:v>41944</c:v>
                </c:pt>
                <c:pt idx="419">
                  <c:v>41974</c:v>
                </c:pt>
                <c:pt idx="420">
                  <c:v>42005</c:v>
                </c:pt>
                <c:pt idx="421">
                  <c:v>42036</c:v>
                </c:pt>
                <c:pt idx="422">
                  <c:v>42064</c:v>
                </c:pt>
                <c:pt idx="423">
                  <c:v>42095</c:v>
                </c:pt>
                <c:pt idx="424">
                  <c:v>42125</c:v>
                </c:pt>
                <c:pt idx="425">
                  <c:v>42156</c:v>
                </c:pt>
                <c:pt idx="426">
                  <c:v>42186</c:v>
                </c:pt>
                <c:pt idx="427">
                  <c:v>42217</c:v>
                </c:pt>
                <c:pt idx="428">
                  <c:v>42248</c:v>
                </c:pt>
                <c:pt idx="429">
                  <c:v>42278</c:v>
                </c:pt>
                <c:pt idx="430">
                  <c:v>42309</c:v>
                </c:pt>
                <c:pt idx="431">
                  <c:v>42339</c:v>
                </c:pt>
                <c:pt idx="432">
                  <c:v>42370</c:v>
                </c:pt>
                <c:pt idx="433">
                  <c:v>42401</c:v>
                </c:pt>
                <c:pt idx="434">
                  <c:v>42430</c:v>
                </c:pt>
                <c:pt idx="435">
                  <c:v>42461</c:v>
                </c:pt>
                <c:pt idx="436">
                  <c:v>42491</c:v>
                </c:pt>
                <c:pt idx="437">
                  <c:v>42522</c:v>
                </c:pt>
                <c:pt idx="438">
                  <c:v>42552</c:v>
                </c:pt>
                <c:pt idx="439">
                  <c:v>42583</c:v>
                </c:pt>
                <c:pt idx="440">
                  <c:v>42614</c:v>
                </c:pt>
                <c:pt idx="441">
                  <c:v>42644</c:v>
                </c:pt>
                <c:pt idx="442">
                  <c:v>42675</c:v>
                </c:pt>
                <c:pt idx="443">
                  <c:v>42705</c:v>
                </c:pt>
              </c:numCache>
            </c:numRef>
          </c:cat>
          <c:val>
            <c:numRef>
              <c:f>'Pulp Price Pull'!$D$4:$D$447</c:f>
              <c:numCache>
                <c:formatCode>General</c:formatCode>
                <c:ptCount val="444"/>
                <c:pt idx="0">
                  <c:v>361.09454714105874</c:v>
                </c:pt>
                <c:pt idx="1">
                  <c:v>365.39905599656726</c:v>
                </c:pt>
                <c:pt idx="2">
                  <c:v>384.81227162803833</c:v>
                </c:pt>
                <c:pt idx="3">
                  <c:v>393.70078740157481</c:v>
                </c:pt>
                <c:pt idx="4">
                  <c:v>375.63642804908227</c:v>
                </c:pt>
                <c:pt idx="5">
                  <c:v>370.47737198987136</c:v>
                </c:pt>
                <c:pt idx="6">
                  <c:v>366.47524779106209</c:v>
                </c:pt>
                <c:pt idx="7">
                  <c:v>374.1248396240079</c:v>
                </c:pt>
                <c:pt idx="8">
                  <c:v>375.31462728502908</c:v>
                </c:pt>
                <c:pt idx="9">
                  <c:v>384.95116417708033</c:v>
                </c:pt>
                <c:pt idx="10">
                  <c:v>400.97115950559157</c:v>
                </c:pt>
                <c:pt idx="11">
                  <c:v>412.36073367423501</c:v>
                </c:pt>
                <c:pt idx="12">
                  <c:v>418.42995866372672</c:v>
                </c:pt>
                <c:pt idx="13">
                  <c:v>449.25296239052034</c:v>
                </c:pt>
                <c:pt idx="14">
                  <c:v>446.29513620190556</c:v>
                </c:pt>
                <c:pt idx="15">
                  <c:v>456.80232089105789</c:v>
                </c:pt>
                <c:pt idx="16">
                  <c:v>484.14535020587289</c:v>
                </c:pt>
                <c:pt idx="17">
                  <c:v>504.71608562577848</c:v>
                </c:pt>
                <c:pt idx="18">
                  <c:v>517.48825444090369</c:v>
                </c:pt>
                <c:pt idx="19">
                  <c:v>531.86298428808448</c:v>
                </c:pt>
                <c:pt idx="20">
                  <c:v>504.29985021369129</c:v>
                </c:pt>
                <c:pt idx="21">
                  <c:v>491.47981415750445</c:v>
                </c:pt>
                <c:pt idx="22">
                  <c:v>487.36647723461999</c:v>
                </c:pt>
                <c:pt idx="23">
                  <c:v>494.43589513876526</c:v>
                </c:pt>
                <c:pt idx="24">
                  <c:v>386.58560232491357</c:v>
                </c:pt>
                <c:pt idx="25">
                  <c:v>400.92977524067715</c:v>
                </c:pt>
                <c:pt idx="26">
                  <c:v>407.82638248288589</c:v>
                </c:pt>
                <c:pt idx="27">
                  <c:v>414.88816294436248</c:v>
                </c:pt>
                <c:pt idx="28">
                  <c:v>400.4695982789342</c:v>
                </c:pt>
                <c:pt idx="29">
                  <c:v>422.52617838904348</c:v>
                </c:pt>
                <c:pt idx="30">
                  <c:v>434.9573120466606</c:v>
                </c:pt>
                <c:pt idx="31">
                  <c:v>437.09932561818334</c:v>
                </c:pt>
                <c:pt idx="32">
                  <c:v>441.9069864705441</c:v>
                </c:pt>
                <c:pt idx="33">
                  <c:v>449.4901497444327</c:v>
                </c:pt>
                <c:pt idx="34">
                  <c:v>457.10802986439131</c:v>
                </c:pt>
                <c:pt idx="35">
                  <c:v>437.50911477322444</c:v>
                </c:pt>
                <c:pt idx="36">
                  <c:v>441.40989399746707</c:v>
                </c:pt>
                <c:pt idx="37">
                  <c:v>449.48283341434478</c:v>
                </c:pt>
                <c:pt idx="38">
                  <c:v>450.59441786868837</c:v>
                </c:pt>
                <c:pt idx="39">
                  <c:v>461.98209658219201</c:v>
                </c:pt>
                <c:pt idx="40">
                  <c:v>466.9820605583422</c:v>
                </c:pt>
                <c:pt idx="41">
                  <c:v>483.08703852197829</c:v>
                </c:pt>
                <c:pt idx="42">
                  <c:v>490.20054902461493</c:v>
                </c:pt>
                <c:pt idx="43">
                  <c:v>507.64118032477239</c:v>
                </c:pt>
                <c:pt idx="44">
                  <c:v>509.34047515543767</c:v>
                </c:pt>
                <c:pt idx="45">
                  <c:v>499.60206114896852</c:v>
                </c:pt>
                <c:pt idx="46">
                  <c:v>513.08669375287116</c:v>
                </c:pt>
                <c:pt idx="47">
                  <c:v>525.8515125772268</c:v>
                </c:pt>
                <c:pt idx="48">
                  <c:v>607.81131531621838</c:v>
                </c:pt>
                <c:pt idx="49">
                  <c:v>592.4749572440752</c:v>
                </c:pt>
                <c:pt idx="50">
                  <c:v>566.39822115923619</c:v>
                </c:pt>
                <c:pt idx="51">
                  <c:v>574.03327913551777</c:v>
                </c:pt>
                <c:pt idx="52">
                  <c:v>596.82850256036363</c:v>
                </c:pt>
                <c:pt idx="53">
                  <c:v>594.86210851020769</c:v>
                </c:pt>
                <c:pt idx="54">
                  <c:v>617.01694570250868</c:v>
                </c:pt>
                <c:pt idx="55">
                  <c:v>626.52918334181629</c:v>
                </c:pt>
                <c:pt idx="56">
                  <c:v>655.91063386662699</c:v>
                </c:pt>
                <c:pt idx="57">
                  <c:v>666.19964011483353</c:v>
                </c:pt>
                <c:pt idx="58">
                  <c:v>651.3214439192094</c:v>
                </c:pt>
                <c:pt idx="59">
                  <c:v>672.15011814597437</c:v>
                </c:pt>
                <c:pt idx="60">
                  <c:v>593.74237942258549</c:v>
                </c:pt>
                <c:pt idx="61">
                  <c:v>609.78265603902605</c:v>
                </c:pt>
                <c:pt idx="62">
                  <c:v>623.37477291347557</c:v>
                </c:pt>
                <c:pt idx="63">
                  <c:v>533.35272797798712</c:v>
                </c:pt>
                <c:pt idx="64">
                  <c:v>537.24503536746863</c:v>
                </c:pt>
                <c:pt idx="65">
                  <c:v>530.14603113403052</c:v>
                </c:pt>
                <c:pt idx="66">
                  <c:v>508.52270851082102</c:v>
                </c:pt>
                <c:pt idx="67">
                  <c:v>489.20508620810148</c:v>
                </c:pt>
                <c:pt idx="68">
                  <c:v>497.98864327197941</c:v>
                </c:pt>
                <c:pt idx="69">
                  <c:v>465.48461784921932</c:v>
                </c:pt>
                <c:pt idx="70">
                  <c:v>456.73042702515454</c:v>
                </c:pt>
                <c:pt idx="71">
                  <c:v>444.15816645356045</c:v>
                </c:pt>
                <c:pt idx="72">
                  <c:v>465.53054777801708</c:v>
                </c:pt>
                <c:pt idx="73">
                  <c:v>444.78979662924354</c:v>
                </c:pt>
                <c:pt idx="74">
                  <c:v>433.14159424808838</c:v>
                </c:pt>
                <c:pt idx="75">
                  <c:v>477.26432091252934</c:v>
                </c:pt>
                <c:pt idx="76">
                  <c:v>463.71960833211386</c:v>
                </c:pt>
                <c:pt idx="77">
                  <c:v>467.07873390524526</c:v>
                </c:pt>
                <c:pt idx="78">
                  <c:v>483.65887942283371</c:v>
                </c:pt>
                <c:pt idx="79">
                  <c:v>465.46898909832839</c:v>
                </c:pt>
                <c:pt idx="80">
                  <c:v>460.63269820401223</c:v>
                </c:pt>
                <c:pt idx="81">
                  <c:v>491.17398138072792</c:v>
                </c:pt>
                <c:pt idx="82">
                  <c:v>495.87801400855386</c:v>
                </c:pt>
                <c:pt idx="83">
                  <c:v>489.47626040137055</c:v>
                </c:pt>
                <c:pt idx="84">
                  <c:v>489.05103647698309</c:v>
                </c:pt>
                <c:pt idx="85">
                  <c:v>478.26918729021384</c:v>
                </c:pt>
                <c:pt idx="86">
                  <c:v>481.66182085683261</c:v>
                </c:pt>
                <c:pt idx="87">
                  <c:v>505.70594064006377</c:v>
                </c:pt>
                <c:pt idx="88">
                  <c:v>500.15175544716567</c:v>
                </c:pt>
                <c:pt idx="89">
                  <c:v>507.63623741756328</c:v>
                </c:pt>
                <c:pt idx="90">
                  <c:v>537.05692803437159</c:v>
                </c:pt>
                <c:pt idx="91">
                  <c:v>540.31550882662941</c:v>
                </c:pt>
                <c:pt idx="92">
                  <c:v>525.34691197209622</c:v>
                </c:pt>
                <c:pt idx="93">
                  <c:v>545.55139351867763</c:v>
                </c:pt>
                <c:pt idx="94">
                  <c:v>513.43626315427753</c:v>
                </c:pt>
                <c:pt idx="95">
                  <c:v>500.73039610928538</c:v>
                </c:pt>
                <c:pt idx="96">
                  <c:v>535.62145216427825</c:v>
                </c:pt>
                <c:pt idx="97">
                  <c:v>553.33588301828456</c:v>
                </c:pt>
                <c:pt idx="98">
                  <c:v>548.43795997209418</c:v>
                </c:pt>
                <c:pt idx="99">
                  <c:v>581.13157941142993</c:v>
                </c:pt>
                <c:pt idx="100">
                  <c:v>588.02775491003183</c:v>
                </c:pt>
                <c:pt idx="101">
                  <c:v>605.08437797325939</c:v>
                </c:pt>
                <c:pt idx="102">
                  <c:v>670.19163953566283</c:v>
                </c:pt>
                <c:pt idx="103">
                  <c:v>688.23124569855474</c:v>
                </c:pt>
                <c:pt idx="104">
                  <c:v>682.49026328857929</c:v>
                </c:pt>
                <c:pt idx="105">
                  <c:v>665.00415627597681</c:v>
                </c:pt>
                <c:pt idx="106">
                  <c:v>640.09163417078662</c:v>
                </c:pt>
                <c:pt idx="107">
                  <c:v>639.32308023616815</c:v>
                </c:pt>
                <c:pt idx="108">
                  <c:v>707.51086105600359</c:v>
                </c:pt>
                <c:pt idx="109">
                  <c:v>717.09020729218764</c:v>
                </c:pt>
                <c:pt idx="110">
                  <c:v>720.11265762465962</c:v>
                </c:pt>
                <c:pt idx="111">
                  <c:v>747.86990624916541</c:v>
                </c:pt>
                <c:pt idx="112">
                  <c:v>775.0936571502391</c:v>
                </c:pt>
                <c:pt idx="113">
                  <c:v>792.86048015253118</c:v>
                </c:pt>
                <c:pt idx="114">
                  <c:v>757.4903622878013</c:v>
                </c:pt>
                <c:pt idx="115">
                  <c:v>766.72067179335056</c:v>
                </c:pt>
                <c:pt idx="116">
                  <c:v>778.39689160174612</c:v>
                </c:pt>
                <c:pt idx="117">
                  <c:v>750.33832218991608</c:v>
                </c:pt>
                <c:pt idx="118">
                  <c:v>738.69857140972692</c:v>
                </c:pt>
                <c:pt idx="119">
                  <c:v>703.72583734996965</c:v>
                </c:pt>
                <c:pt idx="120">
                  <c:v>683.57497505256504</c:v>
                </c:pt>
                <c:pt idx="121">
                  <c:v>674.75570228814479</c:v>
                </c:pt>
                <c:pt idx="122">
                  <c:v>683.75845744091998</c:v>
                </c:pt>
                <c:pt idx="123">
                  <c:v>675.27847700586335</c:v>
                </c:pt>
                <c:pt idx="124">
                  <c:v>664.11627569126892</c:v>
                </c:pt>
                <c:pt idx="125">
                  <c:v>672.77234264936146</c:v>
                </c:pt>
                <c:pt idx="126">
                  <c:v>623.93735668938848</c:v>
                </c:pt>
                <c:pt idx="127">
                  <c:v>598.3115647642353</c:v>
                </c:pt>
                <c:pt idx="128">
                  <c:v>599.31827546166244</c:v>
                </c:pt>
                <c:pt idx="129">
                  <c:v>556.97529650743729</c:v>
                </c:pt>
                <c:pt idx="130">
                  <c:v>544.91060616853065</c:v>
                </c:pt>
                <c:pt idx="131">
                  <c:v>550.07412218836021</c:v>
                </c:pt>
                <c:pt idx="132">
                  <c:v>500.20298091979356</c:v>
                </c:pt>
                <c:pt idx="133">
                  <c:v>486.98720776356413</c:v>
                </c:pt>
                <c:pt idx="134">
                  <c:v>526.25477442737372</c:v>
                </c:pt>
                <c:pt idx="135">
                  <c:v>497.31530599042571</c:v>
                </c:pt>
                <c:pt idx="136">
                  <c:v>504.78809980522573</c:v>
                </c:pt>
                <c:pt idx="137">
                  <c:v>523.64490914973692</c:v>
                </c:pt>
                <c:pt idx="138">
                  <c:v>462.51884336028502</c:v>
                </c:pt>
                <c:pt idx="139">
                  <c:v>450.56545965186308</c:v>
                </c:pt>
                <c:pt idx="140">
                  <c:v>438.8174681857335</c:v>
                </c:pt>
                <c:pt idx="141">
                  <c:v>388.36679625711497</c:v>
                </c:pt>
                <c:pt idx="142">
                  <c:v>376.18734129596538</c:v>
                </c:pt>
                <c:pt idx="143">
                  <c:v>361.48797487658578</c:v>
                </c:pt>
                <c:pt idx="144">
                  <c:v>392.29206445962143</c:v>
                </c:pt>
                <c:pt idx="145">
                  <c:v>403.79567938623052</c:v>
                </c:pt>
                <c:pt idx="146">
                  <c:v>414.84341655464561</c:v>
                </c:pt>
                <c:pt idx="147">
                  <c:v>434.42802613676974</c:v>
                </c:pt>
                <c:pt idx="148">
                  <c:v>428.23017917150696</c:v>
                </c:pt>
                <c:pt idx="149">
                  <c:v>415.71870205062697</c:v>
                </c:pt>
                <c:pt idx="150">
                  <c:v>430.04340571441685</c:v>
                </c:pt>
                <c:pt idx="151">
                  <c:v>418.77508288256848</c:v>
                </c:pt>
                <c:pt idx="152">
                  <c:v>422.63007981545161</c:v>
                </c:pt>
                <c:pt idx="153">
                  <c:v>409.91046384296914</c:v>
                </c:pt>
                <c:pt idx="154">
                  <c:v>439.42936957579377</c:v>
                </c:pt>
                <c:pt idx="155">
                  <c:v>439.55742062211107</c:v>
                </c:pt>
                <c:pt idx="156">
                  <c:v>371.59385760738786</c:v>
                </c:pt>
                <c:pt idx="157">
                  <c:v>363.46664573979922</c:v>
                </c:pt>
                <c:pt idx="158">
                  <c:v>349.96791960736931</c:v>
                </c:pt>
                <c:pt idx="159">
                  <c:v>363.31429835531657</c:v>
                </c:pt>
                <c:pt idx="160">
                  <c:v>362.75987714532152</c:v>
                </c:pt>
                <c:pt idx="161">
                  <c:v>354.69036768193354</c:v>
                </c:pt>
                <c:pt idx="162">
                  <c:v>363.18356334959009</c:v>
                </c:pt>
                <c:pt idx="163">
                  <c:v>356.98426657147087</c:v>
                </c:pt>
                <c:pt idx="164">
                  <c:v>334.41111248126776</c:v>
                </c:pt>
                <c:pt idx="165">
                  <c:v>329.54107602766118</c:v>
                </c:pt>
                <c:pt idx="166">
                  <c:v>341.0089492989643</c:v>
                </c:pt>
                <c:pt idx="167">
                  <c:v>351.34441942091411</c:v>
                </c:pt>
                <c:pt idx="168">
                  <c:v>391.55705108595896</c:v>
                </c:pt>
                <c:pt idx="169">
                  <c:v>398.1402426885968</c:v>
                </c:pt>
                <c:pt idx="170">
                  <c:v>399.38009263881713</c:v>
                </c:pt>
                <c:pt idx="171">
                  <c:v>440.42781949368066</c:v>
                </c:pt>
                <c:pt idx="172">
                  <c:v>431.79492281136589</c:v>
                </c:pt>
                <c:pt idx="173">
                  <c:v>427.53358181976324</c:v>
                </c:pt>
                <c:pt idx="174">
                  <c:v>451.64495544845124</c:v>
                </c:pt>
                <c:pt idx="175">
                  <c:v>450.44501554437488</c:v>
                </c:pt>
                <c:pt idx="176">
                  <c:v>502.93337889004999</c:v>
                </c:pt>
                <c:pt idx="177">
                  <c:v>547.89588412784758</c:v>
                </c:pt>
                <c:pt idx="178">
                  <c:v>553.74051719364297</c:v>
                </c:pt>
                <c:pt idx="179">
                  <c:v>568.0785311761498</c:v>
                </c:pt>
                <c:pt idx="180">
                  <c:v>597.47090565635665</c:v>
                </c:pt>
                <c:pt idx="181">
                  <c:v>589.37012050654391</c:v>
                </c:pt>
                <c:pt idx="182">
                  <c:v>621.80242811963922</c:v>
                </c:pt>
                <c:pt idx="183">
                  <c:v>610.36849610751358</c:v>
                </c:pt>
                <c:pt idx="184">
                  <c:v>618.58452863858929</c:v>
                </c:pt>
                <c:pt idx="185">
                  <c:v>686.1809099278139</c:v>
                </c:pt>
                <c:pt idx="186">
                  <c:v>678.26686318074178</c:v>
                </c:pt>
                <c:pt idx="187">
                  <c:v>694.78088113238027</c:v>
                </c:pt>
                <c:pt idx="188">
                  <c:v>707.19843911747739</c:v>
                </c:pt>
                <c:pt idx="189">
                  <c:v>745.65655059279698</c:v>
                </c:pt>
                <c:pt idx="190">
                  <c:v>741.34205151585923</c:v>
                </c:pt>
                <c:pt idx="191">
                  <c:v>695.56891270672816</c:v>
                </c:pt>
                <c:pt idx="192">
                  <c:v>662.79844867288818</c:v>
                </c:pt>
                <c:pt idx="193">
                  <c:v>554.35975271731866</c:v>
                </c:pt>
                <c:pt idx="194">
                  <c:v>420.29264594853169</c:v>
                </c:pt>
                <c:pt idx="195">
                  <c:v>387.57849675742142</c:v>
                </c:pt>
                <c:pt idx="196">
                  <c:v>393.32418723489945</c:v>
                </c:pt>
                <c:pt idx="197">
                  <c:v>407.87672710301638</c:v>
                </c:pt>
                <c:pt idx="198">
                  <c:v>418.04887300991322</c:v>
                </c:pt>
                <c:pt idx="199">
                  <c:v>427.69704995959796</c:v>
                </c:pt>
                <c:pt idx="200">
                  <c:v>433.02093965543907</c:v>
                </c:pt>
                <c:pt idx="201">
                  <c:v>438.81988794420721</c:v>
                </c:pt>
                <c:pt idx="202">
                  <c:v>433.61642291229174</c:v>
                </c:pt>
                <c:pt idx="203">
                  <c:v>443.96700373804362</c:v>
                </c:pt>
                <c:pt idx="204">
                  <c:v>439.60624305992002</c:v>
                </c:pt>
                <c:pt idx="205">
                  <c:v>462.17048955837038</c:v>
                </c:pt>
                <c:pt idx="206">
                  <c:v>468.61067781497252</c:v>
                </c:pt>
                <c:pt idx="207">
                  <c:v>475.03712589464419</c:v>
                </c:pt>
                <c:pt idx="208">
                  <c:v>475.22673547135946</c:v>
                </c:pt>
                <c:pt idx="209">
                  <c:v>493.50729465469908</c:v>
                </c:pt>
                <c:pt idx="210">
                  <c:v>525.94829384187096</c:v>
                </c:pt>
                <c:pt idx="211">
                  <c:v>543.46502052985954</c:v>
                </c:pt>
                <c:pt idx="212">
                  <c:v>542.78416347381858</c:v>
                </c:pt>
                <c:pt idx="213">
                  <c:v>532.97837272297306</c:v>
                </c:pt>
                <c:pt idx="214">
                  <c:v>534.18095931836751</c:v>
                </c:pt>
                <c:pt idx="215">
                  <c:v>538.96473479764666</c:v>
                </c:pt>
                <c:pt idx="216">
                  <c:v>518.11697786067646</c:v>
                </c:pt>
                <c:pt idx="217">
                  <c:v>472.32280948720557</c:v>
                </c:pt>
                <c:pt idx="218">
                  <c:v>465.98973890594937</c:v>
                </c:pt>
                <c:pt idx="219">
                  <c:v>497.29681997274167</c:v>
                </c:pt>
                <c:pt idx="220">
                  <c:v>499.35537760345744</c:v>
                </c:pt>
                <c:pt idx="221">
                  <c:v>525.80562566297226</c:v>
                </c:pt>
                <c:pt idx="222">
                  <c:v>505.19710035235204</c:v>
                </c:pt>
                <c:pt idx="223">
                  <c:v>477.40656308390936</c:v>
                </c:pt>
                <c:pt idx="224">
                  <c:v>409.6355877453592</c:v>
                </c:pt>
                <c:pt idx="225">
                  <c:v>386.35981857886776</c:v>
                </c:pt>
                <c:pt idx="226">
                  <c:v>395.37412276366513</c:v>
                </c:pt>
                <c:pt idx="227">
                  <c:v>392.76836592350202</c:v>
                </c:pt>
                <c:pt idx="228">
                  <c:v>395.94279143110941</c:v>
                </c:pt>
                <c:pt idx="229">
                  <c:v>410.48888333638229</c:v>
                </c:pt>
                <c:pt idx="230">
                  <c:v>421.8267850838381</c:v>
                </c:pt>
                <c:pt idx="231">
                  <c:v>448.37184972070179</c:v>
                </c:pt>
                <c:pt idx="232">
                  <c:v>470.13027309867562</c:v>
                </c:pt>
                <c:pt idx="233">
                  <c:v>500.13705678960093</c:v>
                </c:pt>
                <c:pt idx="234">
                  <c:v>501.87818258328292</c:v>
                </c:pt>
                <c:pt idx="235">
                  <c:v>489.9328226725836</c:v>
                </c:pt>
                <c:pt idx="236">
                  <c:v>533.75525415328309</c:v>
                </c:pt>
                <c:pt idx="237">
                  <c:v>524.02073624913442</c:v>
                </c:pt>
                <c:pt idx="238">
                  <c:v>579.54216169226311</c:v>
                </c:pt>
                <c:pt idx="239">
                  <c:v>593.03773696799567</c:v>
                </c:pt>
                <c:pt idx="240">
                  <c:v>620.22830308489745</c:v>
                </c:pt>
                <c:pt idx="241">
                  <c:v>639.43810645122005</c:v>
                </c:pt>
                <c:pt idx="242">
                  <c:v>652.91469410428397</c:v>
                </c:pt>
                <c:pt idx="243">
                  <c:v>714.10435444966356</c:v>
                </c:pt>
                <c:pt idx="244">
                  <c:v>745.98411882698144</c:v>
                </c:pt>
                <c:pt idx="245">
                  <c:v>712.25973105072558</c:v>
                </c:pt>
                <c:pt idx="246">
                  <c:v>755.12233513605497</c:v>
                </c:pt>
                <c:pt idx="247">
                  <c:v>782.28725367592392</c:v>
                </c:pt>
                <c:pt idx="248">
                  <c:v>811.85908870532489</c:v>
                </c:pt>
                <c:pt idx="249">
                  <c:v>830.91957049650387</c:v>
                </c:pt>
                <c:pt idx="250">
                  <c:v>831.77132146204303</c:v>
                </c:pt>
                <c:pt idx="251">
                  <c:v>793.19682900016994</c:v>
                </c:pt>
                <c:pt idx="252">
                  <c:v>755.1825733643916</c:v>
                </c:pt>
                <c:pt idx="253">
                  <c:v>737.12337602506204</c:v>
                </c:pt>
                <c:pt idx="254">
                  <c:v>747.33487196395208</c:v>
                </c:pt>
                <c:pt idx="255">
                  <c:v>682.63205013428819</c:v>
                </c:pt>
                <c:pt idx="256">
                  <c:v>619.5681212307237</c:v>
                </c:pt>
                <c:pt idx="257">
                  <c:v>632.43402776151152</c:v>
                </c:pt>
                <c:pt idx="258">
                  <c:v>581.22638767800061</c:v>
                </c:pt>
                <c:pt idx="259">
                  <c:v>510.97258076699205</c:v>
                </c:pt>
                <c:pt idx="260">
                  <c:v>493.1696010257927</c:v>
                </c:pt>
                <c:pt idx="261">
                  <c:v>512.92799152841508</c:v>
                </c:pt>
                <c:pt idx="262">
                  <c:v>530.96808123305959</c:v>
                </c:pt>
                <c:pt idx="263">
                  <c:v>529.85702270815807</c:v>
                </c:pt>
                <c:pt idx="264">
                  <c:v>526.55587405459289</c:v>
                </c:pt>
                <c:pt idx="265">
                  <c:v>511.75895578172623</c:v>
                </c:pt>
                <c:pt idx="266">
                  <c:v>497.01334966431597</c:v>
                </c:pt>
                <c:pt idx="267">
                  <c:v>491.45045670999338</c:v>
                </c:pt>
                <c:pt idx="268">
                  <c:v>501.8765820022694</c:v>
                </c:pt>
                <c:pt idx="269">
                  <c:v>496.35570417200034</c:v>
                </c:pt>
                <c:pt idx="270">
                  <c:v>492.66036597627192</c:v>
                </c:pt>
                <c:pt idx="271">
                  <c:v>500.91596061369358</c:v>
                </c:pt>
                <c:pt idx="272">
                  <c:v>499.57943567914765</c:v>
                </c:pt>
                <c:pt idx="273">
                  <c:v>479.08586339936898</c:v>
                </c:pt>
                <c:pt idx="274">
                  <c:v>455.26951955557689</c:v>
                </c:pt>
                <c:pt idx="275">
                  <c:v>426.92052898888539</c:v>
                </c:pt>
                <c:pt idx="276">
                  <c:v>409.70482415657318</c:v>
                </c:pt>
                <c:pt idx="277">
                  <c:v>445.34957622204382</c:v>
                </c:pt>
                <c:pt idx="278">
                  <c:v>481.87411965305068</c:v>
                </c:pt>
                <c:pt idx="279">
                  <c:v>516.25750186682399</c:v>
                </c:pt>
                <c:pt idx="280">
                  <c:v>486.07566809364602</c:v>
                </c:pt>
                <c:pt idx="281">
                  <c:v>462.4178459035345</c:v>
                </c:pt>
                <c:pt idx="282">
                  <c:v>456.98617616817086</c:v>
                </c:pt>
                <c:pt idx="283">
                  <c:v>455.77385037748797</c:v>
                </c:pt>
                <c:pt idx="284">
                  <c:v>463.44365371846692</c:v>
                </c:pt>
                <c:pt idx="285">
                  <c:v>461.72315079878115</c:v>
                </c:pt>
                <c:pt idx="286">
                  <c:v>469.44750296605463</c:v>
                </c:pt>
                <c:pt idx="287">
                  <c:v>451.93783615421256</c:v>
                </c:pt>
                <c:pt idx="288">
                  <c:v>444.61946925138778</c:v>
                </c:pt>
                <c:pt idx="289">
                  <c:v>466.87742093747408</c:v>
                </c:pt>
                <c:pt idx="290">
                  <c:v>492.87771337327945</c:v>
                </c:pt>
                <c:pt idx="291">
                  <c:v>532.16611565300116</c:v>
                </c:pt>
                <c:pt idx="292">
                  <c:v>532.97801465689531</c:v>
                </c:pt>
                <c:pt idx="293">
                  <c:v>539.09686871139388</c:v>
                </c:pt>
                <c:pt idx="294">
                  <c:v>538.6646991802503</c:v>
                </c:pt>
                <c:pt idx="295">
                  <c:v>532.82400823008163</c:v>
                </c:pt>
                <c:pt idx="296">
                  <c:v>508.51350021324754</c:v>
                </c:pt>
                <c:pt idx="297">
                  <c:v>468.68840953592644</c:v>
                </c:pt>
                <c:pt idx="298">
                  <c:v>462.33153794586104</c:v>
                </c:pt>
                <c:pt idx="299">
                  <c:v>466.25646044951594</c:v>
                </c:pt>
                <c:pt idx="300">
                  <c:v>476.56446582842148</c:v>
                </c:pt>
                <c:pt idx="301">
                  <c:v>495.80487579895686</c:v>
                </c:pt>
                <c:pt idx="302">
                  <c:v>487.42702763975734</c:v>
                </c:pt>
                <c:pt idx="303">
                  <c:v>498.43899724892583</c:v>
                </c:pt>
                <c:pt idx="304">
                  <c:v>491.50483050947423</c:v>
                </c:pt>
                <c:pt idx="305">
                  <c:v>512.63754065215699</c:v>
                </c:pt>
                <c:pt idx="306">
                  <c:v>518.39342826430266</c:v>
                </c:pt>
                <c:pt idx="307">
                  <c:v>475.3682072117827</c:v>
                </c:pt>
                <c:pt idx="308">
                  <c:v>477.6071636176008</c:v>
                </c:pt>
                <c:pt idx="309">
                  <c:v>494.53928886081417</c:v>
                </c:pt>
                <c:pt idx="310">
                  <c:v>508.27212889781185</c:v>
                </c:pt>
                <c:pt idx="311">
                  <c:v>506.20950323974085</c:v>
                </c:pt>
                <c:pt idx="312">
                  <c:v>499.20374939146643</c:v>
                </c:pt>
                <c:pt idx="313">
                  <c:v>522.30885585111264</c:v>
                </c:pt>
                <c:pt idx="314">
                  <c:v>528.25806279865299</c:v>
                </c:pt>
                <c:pt idx="315">
                  <c:v>533.24215299572188</c:v>
                </c:pt>
                <c:pt idx="316">
                  <c:v>517.11574774153621</c:v>
                </c:pt>
                <c:pt idx="317">
                  <c:v>544.1056795170233</c:v>
                </c:pt>
                <c:pt idx="318">
                  <c:v>555.58839174892137</c:v>
                </c:pt>
                <c:pt idx="319">
                  <c:v>554.47740504574438</c:v>
                </c:pt>
                <c:pt idx="320">
                  <c:v>561.05361946283233</c:v>
                </c:pt>
                <c:pt idx="321">
                  <c:v>574.95876157847988</c:v>
                </c:pt>
                <c:pt idx="322">
                  <c:v>569.46719712926119</c:v>
                </c:pt>
                <c:pt idx="323">
                  <c:v>553.17781711486691</c:v>
                </c:pt>
                <c:pt idx="324">
                  <c:v>584.58165875045665</c:v>
                </c:pt>
                <c:pt idx="325">
                  <c:v>582.24609090700153</c:v>
                </c:pt>
                <c:pt idx="326">
                  <c:v>573.76504623338349</c:v>
                </c:pt>
                <c:pt idx="327">
                  <c:v>570.10010069300483</c:v>
                </c:pt>
                <c:pt idx="328">
                  <c:v>576.56698710485762</c:v>
                </c:pt>
                <c:pt idx="329">
                  <c:v>592.06410676517032</c:v>
                </c:pt>
                <c:pt idx="330">
                  <c:v>582.91618393920191</c:v>
                </c:pt>
                <c:pt idx="331">
                  <c:v>587.17147755830615</c:v>
                </c:pt>
                <c:pt idx="332">
                  <c:v>592.7256398742702</c:v>
                </c:pt>
                <c:pt idx="333">
                  <c:v>584.44324739200999</c:v>
                </c:pt>
                <c:pt idx="334">
                  <c:v>580.09865771995294</c:v>
                </c:pt>
                <c:pt idx="335">
                  <c:v>601.35597180843195</c:v>
                </c:pt>
                <c:pt idx="336">
                  <c:v>599.11426402557129</c:v>
                </c:pt>
                <c:pt idx="337">
                  <c:v>595.8555537800263</c:v>
                </c:pt>
                <c:pt idx="338">
                  <c:v>567.19852270566582</c:v>
                </c:pt>
                <c:pt idx="339">
                  <c:v>570.13806843557279</c:v>
                </c:pt>
                <c:pt idx="340">
                  <c:v>584.54889526682405</c:v>
                </c:pt>
                <c:pt idx="341">
                  <c:v>578.37643308827307</c:v>
                </c:pt>
                <c:pt idx="342">
                  <c:v>566.72471109703974</c:v>
                </c:pt>
                <c:pt idx="343">
                  <c:v>587.60414204483584</c:v>
                </c:pt>
                <c:pt idx="344">
                  <c:v>594.81157343314112</c:v>
                </c:pt>
                <c:pt idx="345">
                  <c:v>583.75368588064475</c:v>
                </c:pt>
                <c:pt idx="346">
                  <c:v>546.27628217724498</c:v>
                </c:pt>
                <c:pt idx="347">
                  <c:v>490.02865925188962</c:v>
                </c:pt>
                <c:pt idx="348">
                  <c:v>463.67620443633433</c:v>
                </c:pt>
                <c:pt idx="349">
                  <c:v>460.76291405209741</c:v>
                </c:pt>
                <c:pt idx="350">
                  <c:v>444.15514798790059</c:v>
                </c:pt>
                <c:pt idx="351">
                  <c:v>438.86696655909373</c:v>
                </c:pt>
                <c:pt idx="352">
                  <c:v>437.75235135548729</c:v>
                </c:pt>
                <c:pt idx="353">
                  <c:v>446.13698903930646</c:v>
                </c:pt>
                <c:pt idx="354">
                  <c:v>468.62485586235493</c:v>
                </c:pt>
                <c:pt idx="355">
                  <c:v>483.79293662312534</c:v>
                </c:pt>
                <c:pt idx="356">
                  <c:v>501.90966313611028</c:v>
                </c:pt>
                <c:pt idx="357">
                  <c:v>513.71483419177798</c:v>
                </c:pt>
                <c:pt idx="358">
                  <c:v>536.05650035513747</c:v>
                </c:pt>
                <c:pt idx="359">
                  <c:v>546.6366472041243</c:v>
                </c:pt>
                <c:pt idx="360">
                  <c:v>581.07623720232095</c:v>
                </c:pt>
                <c:pt idx="361">
                  <c:v>628.58145246170034</c:v>
                </c:pt>
                <c:pt idx="362">
                  <c:v>654.90294191231658</c:v>
                </c:pt>
                <c:pt idx="363">
                  <c:v>696.0532663137019</c:v>
                </c:pt>
                <c:pt idx="364">
                  <c:v>765.16582578130601</c:v>
                </c:pt>
                <c:pt idx="365">
                  <c:v>802.41707674546194</c:v>
                </c:pt>
                <c:pt idx="366">
                  <c:v>769.53520073875382</c:v>
                </c:pt>
                <c:pt idx="367">
                  <c:v>758.49338446713921</c:v>
                </c:pt>
                <c:pt idx="368">
                  <c:v>756.51140170755434</c:v>
                </c:pt>
                <c:pt idx="369">
                  <c:v>696.84549238452576</c:v>
                </c:pt>
                <c:pt idx="370">
                  <c:v>697.10318952082366</c:v>
                </c:pt>
                <c:pt idx="371">
                  <c:v>718.98234482090527</c:v>
                </c:pt>
                <c:pt idx="372">
                  <c:v>711.18164702183321</c:v>
                </c:pt>
                <c:pt idx="373">
                  <c:v>695.65217391304338</c:v>
                </c:pt>
                <c:pt idx="374">
                  <c:v>700.61053203505912</c:v>
                </c:pt>
                <c:pt idx="375">
                  <c:v>700.58904972378764</c:v>
                </c:pt>
                <c:pt idx="376">
                  <c:v>705.10784310303291</c:v>
                </c:pt>
                <c:pt idx="377">
                  <c:v>718.99965265717265</c:v>
                </c:pt>
                <c:pt idx="378">
                  <c:v>707.51552690864992</c:v>
                </c:pt>
                <c:pt idx="379">
                  <c:v>687.67628249881307</c:v>
                </c:pt>
                <c:pt idx="380">
                  <c:v>686.6682279333744</c:v>
                </c:pt>
                <c:pt idx="381">
                  <c:v>663.20729965309158</c:v>
                </c:pt>
                <c:pt idx="382">
                  <c:v>628.7435057414209</c:v>
                </c:pt>
                <c:pt idx="383">
                  <c:v>630.00589017555149</c:v>
                </c:pt>
                <c:pt idx="384">
                  <c:v>643.84507380946843</c:v>
                </c:pt>
                <c:pt idx="385">
                  <c:v>628.72119623676281</c:v>
                </c:pt>
                <c:pt idx="386">
                  <c:v>638.45670281313846</c:v>
                </c:pt>
                <c:pt idx="387">
                  <c:v>649.65902399179367</c:v>
                </c:pt>
                <c:pt idx="388">
                  <c:v>656.08901070317984</c:v>
                </c:pt>
                <c:pt idx="389">
                  <c:v>658.34413283708818</c:v>
                </c:pt>
                <c:pt idx="390">
                  <c:v>654.79628108248824</c:v>
                </c:pt>
                <c:pt idx="391">
                  <c:v>625.29651157161618</c:v>
                </c:pt>
                <c:pt idx="392">
                  <c:v>586.45559443682782</c:v>
                </c:pt>
                <c:pt idx="393">
                  <c:v>605.03528087895825</c:v>
                </c:pt>
                <c:pt idx="394">
                  <c:v>634.20176175802271</c:v>
                </c:pt>
                <c:pt idx="395">
                  <c:v>622.98390179021885</c:v>
                </c:pt>
                <c:pt idx="396">
                  <c:v>635.25</c:v>
                </c:pt>
                <c:pt idx="397">
                  <c:v>673.75</c:v>
                </c:pt>
                <c:pt idx="398">
                  <c:v>673.75</c:v>
                </c:pt>
                <c:pt idx="399">
                  <c:v>696.85</c:v>
                </c:pt>
                <c:pt idx="400">
                  <c:v>704.55</c:v>
                </c:pt>
                <c:pt idx="401">
                  <c:v>704.55</c:v>
                </c:pt>
                <c:pt idx="402">
                  <c:v>704.55</c:v>
                </c:pt>
                <c:pt idx="403">
                  <c:v>704.55</c:v>
                </c:pt>
                <c:pt idx="404">
                  <c:v>727.65</c:v>
                </c:pt>
                <c:pt idx="405">
                  <c:v>735.35</c:v>
                </c:pt>
                <c:pt idx="406">
                  <c:v>735.35</c:v>
                </c:pt>
                <c:pt idx="407">
                  <c:v>735.35</c:v>
                </c:pt>
                <c:pt idx="408">
                  <c:v>746.25</c:v>
                </c:pt>
                <c:pt idx="409">
                  <c:v>746.25</c:v>
                </c:pt>
                <c:pt idx="410">
                  <c:v>761.25</c:v>
                </c:pt>
                <c:pt idx="411">
                  <c:v>761.25</c:v>
                </c:pt>
                <c:pt idx="412">
                  <c:v>761.25</c:v>
                </c:pt>
                <c:pt idx="413">
                  <c:v>783.75</c:v>
                </c:pt>
                <c:pt idx="414">
                  <c:v>783.75</c:v>
                </c:pt>
                <c:pt idx="415">
                  <c:v>783.75</c:v>
                </c:pt>
                <c:pt idx="416">
                  <c:v>783.75</c:v>
                </c:pt>
                <c:pt idx="417">
                  <c:v>783.75</c:v>
                </c:pt>
                <c:pt idx="418">
                  <c:v>768.75</c:v>
                </c:pt>
                <c:pt idx="419">
                  <c:v>761.25</c:v>
                </c:pt>
                <c:pt idx="420">
                  <c:v>728.9</c:v>
                </c:pt>
                <c:pt idx="421">
                  <c:v>691.9</c:v>
                </c:pt>
                <c:pt idx="422">
                  <c:v>662.30000000000007</c:v>
                </c:pt>
                <c:pt idx="423">
                  <c:v>662.30000000000007</c:v>
                </c:pt>
                <c:pt idx="424">
                  <c:v>662.30000000000007</c:v>
                </c:pt>
                <c:pt idx="425">
                  <c:v>662.30000000000007</c:v>
                </c:pt>
                <c:pt idx="426">
                  <c:v>632.70000000000005</c:v>
                </c:pt>
                <c:pt idx="427">
                  <c:v>617.9</c:v>
                </c:pt>
                <c:pt idx="428">
                  <c:v>617.9</c:v>
                </c:pt>
                <c:pt idx="429">
                  <c:v>632.70000000000005</c:v>
                </c:pt>
                <c:pt idx="430">
                  <c:v>647.5</c:v>
                </c:pt>
                <c:pt idx="431">
                  <c:v>640.1</c:v>
                </c:pt>
                <c:pt idx="432">
                  <c:v>614.20000000000005</c:v>
                </c:pt>
                <c:pt idx="433">
                  <c:v>588.30000000000007</c:v>
                </c:pt>
                <c:pt idx="434">
                  <c:v>580.9</c:v>
                </c:pt>
                <c:pt idx="435">
                  <c:v>580.9</c:v>
                </c:pt>
                <c:pt idx="436">
                  <c:v>580.9</c:v>
                </c:pt>
                <c:pt idx="437">
                  <c:v>592</c:v>
                </c:pt>
                <c:pt idx="438">
                  <c:v>592</c:v>
                </c:pt>
                <c:pt idx="439">
                  <c:v>592</c:v>
                </c:pt>
                <c:pt idx="440">
                  <c:v>599.4</c:v>
                </c:pt>
                <c:pt idx="441">
                  <c:v>606.80000000000007</c:v>
                </c:pt>
                <c:pt idx="442">
                  <c:v>610.5</c:v>
                </c:pt>
                <c:pt idx="443">
                  <c:v>610.5</c:v>
                </c:pt>
              </c:numCache>
            </c:numRef>
          </c:val>
          <c:smooth val="0"/>
        </c:ser>
        <c:dLbls>
          <c:showLegendKey val="0"/>
          <c:showVal val="0"/>
          <c:showCatName val="0"/>
          <c:showSerName val="0"/>
          <c:showPercent val="0"/>
          <c:showBubbleSize val="0"/>
        </c:dLbls>
        <c:marker val="1"/>
        <c:smooth val="0"/>
        <c:axId val="242723072"/>
        <c:axId val="242721536"/>
      </c:lineChart>
      <c:dateAx>
        <c:axId val="242705920"/>
        <c:scaling>
          <c:orientation val="minMax"/>
        </c:scaling>
        <c:delete val="0"/>
        <c:axPos val="b"/>
        <c:numFmt formatCode="yyyy" sourceLinked="0"/>
        <c:majorTickMark val="out"/>
        <c:minorTickMark val="none"/>
        <c:tickLblPos val="nextTo"/>
        <c:crossAx val="242707456"/>
        <c:crosses val="autoZero"/>
        <c:auto val="1"/>
        <c:lblOffset val="100"/>
        <c:baseTimeUnit val="months"/>
        <c:majorUnit val="2"/>
        <c:majorTimeUnit val="years"/>
      </c:dateAx>
      <c:valAx>
        <c:axId val="242707456"/>
        <c:scaling>
          <c:orientation val="minMax"/>
          <c:max val="1100"/>
          <c:min val="300"/>
        </c:scaling>
        <c:delete val="0"/>
        <c:axPos val="l"/>
        <c:majorGridlines/>
        <c:numFmt formatCode="&quot;$&quot;#,##0_);\(&quot;$&quot;#,##0\)" sourceLinked="0"/>
        <c:majorTickMark val="out"/>
        <c:minorTickMark val="none"/>
        <c:tickLblPos val="nextTo"/>
        <c:txPr>
          <a:bodyPr/>
          <a:lstStyle/>
          <a:p>
            <a:pPr>
              <a:defRPr sz="1100"/>
            </a:pPr>
            <a:endParaRPr lang="en-US"/>
          </a:p>
        </c:txPr>
        <c:crossAx val="242705920"/>
        <c:crosses val="autoZero"/>
        <c:crossBetween val="between"/>
        <c:majorUnit val="100"/>
      </c:valAx>
      <c:valAx>
        <c:axId val="242721536"/>
        <c:scaling>
          <c:orientation val="minMax"/>
          <c:max val="1100"/>
          <c:min val="300"/>
        </c:scaling>
        <c:delete val="0"/>
        <c:axPos val="r"/>
        <c:numFmt formatCode="[$€-813]\ #,##0_);\([$€-813]\ #,##0\)" sourceLinked="0"/>
        <c:majorTickMark val="out"/>
        <c:minorTickMark val="none"/>
        <c:tickLblPos val="nextTo"/>
        <c:txPr>
          <a:bodyPr/>
          <a:lstStyle/>
          <a:p>
            <a:pPr>
              <a:defRPr sz="1050"/>
            </a:pPr>
            <a:endParaRPr lang="en-US"/>
          </a:p>
        </c:txPr>
        <c:crossAx val="242723072"/>
        <c:crosses val="max"/>
        <c:crossBetween val="between"/>
        <c:majorUnit val="100"/>
      </c:valAx>
      <c:dateAx>
        <c:axId val="242723072"/>
        <c:scaling>
          <c:orientation val="minMax"/>
        </c:scaling>
        <c:delete val="1"/>
        <c:axPos val="b"/>
        <c:numFmt formatCode="mmm\-yy" sourceLinked="1"/>
        <c:majorTickMark val="out"/>
        <c:minorTickMark val="none"/>
        <c:tickLblPos val="nextTo"/>
        <c:crossAx val="242721536"/>
        <c:crosses val="autoZero"/>
        <c:auto val="1"/>
        <c:lblOffset val="100"/>
        <c:baseTimeUnit val="months"/>
      </c:dateAx>
      <c:spPr>
        <a:noFill/>
      </c:spPr>
    </c:plotArea>
    <c:legend>
      <c:legendPos val="r"/>
      <c:legendEntry>
        <c:idx val="1"/>
        <c:delete val="1"/>
      </c:legendEntry>
      <c:legendEntry>
        <c:idx val="2"/>
        <c:delete val="1"/>
      </c:legendEntry>
      <c:layout>
        <c:manualLayout>
          <c:xMode val="edge"/>
          <c:yMode val="edge"/>
          <c:x val="9.9761121978763218E-2"/>
          <c:y val="8.8795118558898087E-2"/>
          <c:w val="0.27578107434166577"/>
          <c:h val="8.4402718890907863E-2"/>
        </c:manualLayout>
      </c:layout>
      <c:overlay val="0"/>
      <c:spPr>
        <a:solidFill>
          <a:srgbClr val="FFFFFF"/>
        </a:solidFill>
        <a:ln cap="rnd">
          <a:solidFill>
            <a:schemeClr val="tx1"/>
          </a:solidFill>
        </a:ln>
        <a:effectLst>
          <a:outerShdw blurRad="50800" dist="101600" dir="2700000" algn="tl" rotWithShape="0">
            <a:prstClr val="black">
              <a:alpha val="40000"/>
            </a:prstClr>
          </a:outerShdw>
        </a:effectLst>
      </c:spPr>
      <c:txPr>
        <a:bodyPr/>
        <a:lstStyle/>
        <a:p>
          <a:pPr>
            <a:defRPr sz="1100"/>
          </a:pPr>
          <a:endParaRPr lang="en-US"/>
        </a:p>
      </c:txPr>
    </c:legend>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4305555555555555"/>
          <c:y val="0.15972222222222221"/>
          <c:w val="0.73333333333333328"/>
          <c:h val="0.69444444444444442"/>
        </c:manualLayout>
      </c:layout>
      <c:pie3DChart>
        <c:varyColors val="1"/>
        <c:ser>
          <c:idx val="0"/>
          <c:order val="0"/>
          <c:explosion val="25"/>
          <c:dLbls>
            <c:dLbl>
              <c:idx val="5"/>
              <c:layout>
                <c:manualLayout>
                  <c:x val="-4.9999999999999996E-2"/>
                  <c:y val="6.0185185185185272E-2"/>
                </c:manualLayout>
              </c:layout>
              <c:dLblPos val="bestFit"/>
              <c:showLegendKey val="0"/>
              <c:showVal val="1"/>
              <c:showCatName val="1"/>
              <c:showSerName val="0"/>
              <c:showPercent val="0"/>
              <c:showBubbleSize val="0"/>
              <c:separator>
</c:separator>
            </c:dLbl>
            <c:dLbl>
              <c:idx val="6"/>
              <c:layout>
                <c:manualLayout>
                  <c:x val="0"/>
                  <c:y val="6.4814814814814811E-2"/>
                </c:manualLayout>
              </c:layout>
              <c:dLblPos val="bestFit"/>
              <c:showLegendKey val="0"/>
              <c:showVal val="1"/>
              <c:showCatName val="1"/>
              <c:showSerName val="0"/>
              <c:showPercent val="0"/>
              <c:showBubbleSize val="0"/>
              <c:separator>
</c:separator>
            </c:dLbl>
            <c:dLbl>
              <c:idx val="7"/>
              <c:layout>
                <c:manualLayout>
                  <c:x val="-4.7222222222222221E-2"/>
                  <c:y val="8.3333333333333329E-2"/>
                </c:manualLayout>
              </c:layout>
              <c:dLblPos val="bestFit"/>
              <c:showLegendKey val="0"/>
              <c:showVal val="1"/>
              <c:showCatName val="1"/>
              <c:showSerName val="0"/>
              <c:showPercent val="0"/>
              <c:showBubbleSize val="0"/>
              <c:separator>
</c:separator>
            </c:dLbl>
            <c:dLbl>
              <c:idx val="8"/>
              <c:layout>
                <c:manualLayout>
                  <c:x val="-6.3888888888888898E-2"/>
                  <c:y val="-1.3888888888888888E-2"/>
                </c:manualLayout>
              </c:layout>
              <c:dLblPos val="bestFit"/>
              <c:showLegendKey val="0"/>
              <c:showVal val="1"/>
              <c:showCatName val="1"/>
              <c:showSerName val="0"/>
              <c:showPercent val="0"/>
              <c:showBubbleSize val="0"/>
              <c:separator>
</c:separator>
            </c:dLbl>
            <c:dLbl>
              <c:idx val="9"/>
              <c:layout>
                <c:manualLayout>
                  <c:x val="-1.6666666666666666E-2"/>
                  <c:y val="-9.7222222222222238E-2"/>
                </c:manualLayout>
              </c:layout>
              <c:dLblPos val="bestFit"/>
              <c:showLegendKey val="0"/>
              <c:showVal val="1"/>
              <c:showCatName val="1"/>
              <c:showSerName val="0"/>
              <c:showPercent val="0"/>
              <c:showBubbleSize val="0"/>
              <c:separator>
</c:separator>
            </c:dLbl>
            <c:dLblPos val="outEnd"/>
            <c:showLegendKey val="0"/>
            <c:showVal val="1"/>
            <c:showCatName val="1"/>
            <c:showSerName val="0"/>
            <c:showPercent val="0"/>
            <c:showBubbleSize val="0"/>
            <c:separator>
</c:separator>
            <c:showLeaderLines val="1"/>
          </c:dLbls>
          <c:cat>
            <c:strRef>
              <c:f>'Uncoated Free Sheet'!$A$2:$A$12</c:f>
              <c:strCache>
                <c:ptCount val="11"/>
                <c:pt idx="0">
                  <c:v>International Paper</c:v>
                </c:pt>
                <c:pt idx="1">
                  <c:v>Georgia-Pacific</c:v>
                </c:pt>
                <c:pt idx="2">
                  <c:v>Boise Cascades</c:v>
                </c:pt>
                <c:pt idx="3">
                  <c:v>Weyerhaeuser</c:v>
                </c:pt>
                <c:pt idx="4">
                  <c:v>Willamette</c:v>
                </c:pt>
                <c:pt idx="5">
                  <c:v>Domtar</c:v>
                </c:pt>
                <c:pt idx="6">
                  <c:v>Fraser Papers</c:v>
                </c:pt>
                <c:pt idx="7">
                  <c:v>Appleton Papers</c:v>
                </c:pt>
                <c:pt idx="8">
                  <c:v>Fort James</c:v>
                </c:pt>
                <c:pt idx="9">
                  <c:v>P.H. Glatfelter</c:v>
                </c:pt>
                <c:pt idx="10">
                  <c:v>Other</c:v>
                </c:pt>
              </c:strCache>
            </c:strRef>
          </c:cat>
          <c:val>
            <c:numRef>
              <c:f>'Uncoated Free Sheet'!$B$2:$B$12</c:f>
              <c:numCache>
                <c:formatCode>0.0%</c:formatCode>
                <c:ptCount val="11"/>
                <c:pt idx="0">
                  <c:v>0.29799999999999999</c:v>
                </c:pt>
                <c:pt idx="1">
                  <c:v>0.128</c:v>
                </c:pt>
                <c:pt idx="2">
                  <c:v>0.09</c:v>
                </c:pt>
                <c:pt idx="3">
                  <c:v>7.3999999999999996E-2</c:v>
                </c:pt>
                <c:pt idx="4">
                  <c:v>7.1999999999999995E-2</c:v>
                </c:pt>
                <c:pt idx="5">
                  <c:v>6.0999999999999999E-2</c:v>
                </c:pt>
                <c:pt idx="6">
                  <c:v>4.2000000000000003E-2</c:v>
                </c:pt>
                <c:pt idx="7">
                  <c:v>3.5999999999999997E-2</c:v>
                </c:pt>
                <c:pt idx="8">
                  <c:v>2.9000000000000001E-2</c:v>
                </c:pt>
                <c:pt idx="9">
                  <c:v>2.3E-2</c:v>
                </c:pt>
                <c:pt idx="10">
                  <c:v>0.14700000000000002</c:v>
                </c:pt>
              </c:numCache>
            </c:numRef>
          </c:val>
        </c:ser>
        <c:dLbls>
          <c:showLegendKey val="0"/>
          <c:showVal val="0"/>
          <c:showCatName val="0"/>
          <c:showSerName val="0"/>
          <c:showPercent val="0"/>
          <c:showBubbleSize val="0"/>
          <c:showLeaderLines val="1"/>
        </c:dLbls>
      </c:pie3DChart>
    </c:plotArea>
    <c:plotVisOnly val="1"/>
    <c:dispBlanksAs val="gap"/>
    <c:showDLblsOverMax val="0"/>
  </c:chart>
  <c:spPr>
    <a:no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4291827589992315"/>
          <c:y val="0.10843481927857632"/>
          <c:w val="0.81388888888888888"/>
          <c:h val="0.77314814814814814"/>
        </c:manualLayout>
      </c:layout>
      <c:pie3DChart>
        <c:varyColors val="1"/>
        <c:ser>
          <c:idx val="0"/>
          <c:order val="0"/>
          <c:explosion val="25"/>
          <c:dLbls>
            <c:dLbl>
              <c:idx val="1"/>
              <c:layout>
                <c:manualLayout>
                  <c:x val="6.6724549165194658E-2"/>
                  <c:y val="0"/>
                </c:manualLayout>
              </c:layout>
              <c:dLblPos val="bestFit"/>
              <c:showLegendKey val="0"/>
              <c:showVal val="0"/>
              <c:showCatName val="1"/>
              <c:showSerName val="0"/>
              <c:showPercent val="1"/>
              <c:showBubbleSize val="0"/>
            </c:dLbl>
            <c:dLbl>
              <c:idx val="3"/>
              <c:layout>
                <c:manualLayout>
                  <c:x val="7.6045627376425855E-3"/>
                  <c:y val="5.4904004455202535E-2"/>
                </c:manualLayout>
              </c:layout>
              <c:dLblPos val="bestFit"/>
              <c:showLegendKey val="0"/>
              <c:showVal val="0"/>
              <c:showCatName val="1"/>
              <c:showSerName val="0"/>
              <c:showPercent val="1"/>
              <c:showBubbleSize val="0"/>
            </c:dLbl>
            <c:txPr>
              <a:bodyPr/>
              <a:lstStyle/>
              <a:p>
                <a:pPr>
                  <a:defRPr sz="1200"/>
                </a:pPr>
                <a:endParaRPr lang="en-US"/>
              </a:p>
            </c:txPr>
            <c:dLblPos val="outEnd"/>
            <c:showLegendKey val="0"/>
            <c:showVal val="0"/>
            <c:showCatName val="1"/>
            <c:showSerName val="0"/>
            <c:showPercent val="1"/>
            <c:showBubbleSize val="0"/>
            <c:showLeaderLines val="1"/>
          </c:dLbls>
          <c:cat>
            <c:strRef>
              <c:f>'Figure 1'!$G$4:$G$9</c:f>
              <c:strCache>
                <c:ptCount val="6"/>
                <c:pt idx="0">
                  <c:v>Domtar</c:v>
                </c:pt>
                <c:pt idx="1">
                  <c:v>International Paper</c:v>
                </c:pt>
                <c:pt idx="2">
                  <c:v>Boise Paper</c:v>
                </c:pt>
                <c:pt idx="3">
                  <c:v>Georgia Pacific</c:v>
                </c:pt>
                <c:pt idx="4">
                  <c:v>Glatfelter</c:v>
                </c:pt>
                <c:pt idx="5">
                  <c:v>All Other</c:v>
                </c:pt>
              </c:strCache>
            </c:strRef>
          </c:cat>
          <c:val>
            <c:numRef>
              <c:f>'Figure 1'!$H$4:$H$9</c:f>
              <c:numCache>
                <c:formatCode>#,##0</c:formatCode>
                <c:ptCount val="6"/>
                <c:pt idx="0">
                  <c:v>3430</c:v>
                </c:pt>
                <c:pt idx="1">
                  <c:v>2550</c:v>
                </c:pt>
                <c:pt idx="2">
                  <c:v>1219</c:v>
                </c:pt>
                <c:pt idx="3">
                  <c:v>971</c:v>
                </c:pt>
                <c:pt idx="4">
                  <c:v>795</c:v>
                </c:pt>
                <c:pt idx="5">
                  <c:v>1673</c:v>
                </c:pt>
              </c:numCache>
            </c:numRef>
          </c:val>
        </c:ser>
        <c:dLbls>
          <c:showLegendKey val="0"/>
          <c:showVal val="0"/>
          <c:showCatName val="0"/>
          <c:showSerName val="0"/>
          <c:showPercent val="0"/>
          <c:showBubbleSize val="0"/>
          <c:showLeaderLines val="1"/>
        </c:dLbls>
      </c:pie3DChart>
    </c:plotArea>
    <c:plotVisOnly val="1"/>
    <c:dispBlanksAs val="gap"/>
    <c:showDLblsOverMax val="0"/>
  </c:chart>
  <c:spPr>
    <a:no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2013888888888889"/>
          <c:y val="0.17824074074074073"/>
          <c:w val="0.7944444444444444"/>
          <c:h val="0.75462962962962965"/>
        </c:manualLayout>
      </c:layout>
      <c:pie3DChart>
        <c:varyColors val="1"/>
        <c:ser>
          <c:idx val="0"/>
          <c:order val="0"/>
          <c:explosion val="25"/>
          <c:dLbls>
            <c:dLbl>
              <c:idx val="0"/>
              <c:layout>
                <c:manualLayout>
                  <c:x val="-1.1111111111111112E-2"/>
                  <c:y val="-8.3333333333333329E-2"/>
                </c:manualLayout>
              </c:layout>
              <c:dLblPos val="bestFit"/>
              <c:showLegendKey val="0"/>
              <c:showVal val="1"/>
              <c:showCatName val="1"/>
              <c:showSerName val="0"/>
              <c:showPercent val="0"/>
              <c:showBubbleSize val="0"/>
              <c:separator>
</c:separator>
            </c:dLbl>
            <c:dLbl>
              <c:idx val="1"/>
              <c:layout>
                <c:manualLayout>
                  <c:x val="5.5555555555555552E-2"/>
                  <c:y val="4.9759405074365708E-2"/>
                </c:manualLayout>
              </c:layout>
              <c:dLblPos val="bestFit"/>
              <c:showLegendKey val="0"/>
              <c:showVal val="1"/>
              <c:showCatName val="1"/>
              <c:showSerName val="0"/>
              <c:showPercent val="0"/>
              <c:showBubbleSize val="0"/>
              <c:separator>
</c:separator>
            </c:dLbl>
            <c:dLbl>
              <c:idx val="2"/>
              <c:layout>
                <c:manualLayout>
                  <c:x val="0.125"/>
                  <c:y val="0.10648148148148148"/>
                </c:manualLayout>
              </c:layout>
              <c:dLblPos val="bestFit"/>
              <c:showLegendKey val="0"/>
              <c:showVal val="1"/>
              <c:showCatName val="1"/>
              <c:showSerName val="0"/>
              <c:showPercent val="0"/>
              <c:showBubbleSize val="0"/>
              <c:separator>
</c:separator>
            </c:dLbl>
            <c:dLbl>
              <c:idx val="3"/>
              <c:layout>
                <c:manualLayout>
                  <c:x val="-3.1828336020049982E-18"/>
                  <c:y val="0.22685185185185178"/>
                </c:manualLayout>
              </c:layout>
              <c:dLblPos val="bestFit"/>
              <c:showLegendKey val="0"/>
              <c:showVal val="1"/>
              <c:showCatName val="1"/>
              <c:showSerName val="0"/>
              <c:showPercent val="0"/>
              <c:showBubbleSize val="0"/>
              <c:separator>
</c:separator>
            </c:dLbl>
            <c:dLbl>
              <c:idx val="4"/>
              <c:layout>
                <c:manualLayout>
                  <c:x val="-9.7222222222222224E-2"/>
                  <c:y val="0.24074074074074073"/>
                </c:manualLayout>
              </c:layout>
              <c:dLblPos val="bestFit"/>
              <c:showLegendKey val="0"/>
              <c:showVal val="1"/>
              <c:showCatName val="1"/>
              <c:showSerName val="0"/>
              <c:showPercent val="0"/>
              <c:showBubbleSize val="0"/>
              <c:separator>
</c:separator>
            </c:dLbl>
            <c:dLbl>
              <c:idx val="5"/>
              <c:layout>
                <c:manualLayout>
                  <c:x val="-8.0555555555555561E-2"/>
                  <c:y val="0.12037037037037036"/>
                </c:manualLayout>
              </c:layout>
              <c:dLblPos val="bestFit"/>
              <c:showLegendKey val="0"/>
              <c:showVal val="1"/>
              <c:showCatName val="1"/>
              <c:showSerName val="0"/>
              <c:showPercent val="0"/>
              <c:showBubbleSize val="0"/>
              <c:separator>
</c:separator>
            </c:dLbl>
            <c:dLbl>
              <c:idx val="6"/>
              <c:layout>
                <c:manualLayout>
                  <c:x val="-0.25277777777777777"/>
                  <c:y val="5.0925925925925923E-2"/>
                </c:manualLayout>
              </c:layout>
              <c:dLblPos val="bestFit"/>
              <c:showLegendKey val="0"/>
              <c:showVal val="1"/>
              <c:showCatName val="1"/>
              <c:showSerName val="0"/>
              <c:showPercent val="0"/>
              <c:showBubbleSize val="0"/>
              <c:separator>
</c:separator>
            </c:dLbl>
            <c:dLbl>
              <c:idx val="7"/>
              <c:layout>
                <c:manualLayout>
                  <c:x val="-0.28333333333333333"/>
                  <c:y val="-4.1666666666666664E-2"/>
                </c:manualLayout>
              </c:layout>
              <c:dLblPos val="bestFit"/>
              <c:showLegendKey val="0"/>
              <c:showVal val="1"/>
              <c:showCatName val="1"/>
              <c:showSerName val="0"/>
              <c:showPercent val="0"/>
              <c:showBubbleSize val="0"/>
              <c:separator>
</c:separator>
            </c:dLbl>
            <c:dLbl>
              <c:idx val="8"/>
              <c:layout>
                <c:manualLayout>
                  <c:x val="-0.16944444444444445"/>
                  <c:y val="-7.4074074074074084E-2"/>
                </c:manualLayout>
              </c:layout>
              <c:dLblPos val="bestFit"/>
              <c:showLegendKey val="0"/>
              <c:showVal val="1"/>
              <c:showCatName val="1"/>
              <c:showSerName val="0"/>
              <c:showPercent val="0"/>
              <c:showBubbleSize val="0"/>
              <c:separator>
</c:separator>
            </c:dLbl>
            <c:dLbl>
              <c:idx val="9"/>
              <c:layout>
                <c:manualLayout>
                  <c:x val="4.7222222222222221E-2"/>
                  <c:y val="-4.6296296296296294E-3"/>
                </c:manualLayout>
              </c:layout>
              <c:dLblPos val="bestFit"/>
              <c:showLegendKey val="0"/>
              <c:showVal val="1"/>
              <c:showCatName val="1"/>
              <c:showSerName val="0"/>
              <c:showPercent val="0"/>
              <c:showBubbleSize val="0"/>
              <c:separator>
</c:separator>
            </c:dLbl>
            <c:dLbl>
              <c:idx val="10"/>
              <c:layout>
                <c:manualLayout>
                  <c:x val="8.3333333333333329E-2"/>
                  <c:y val="-4.6296296296296294E-2"/>
                </c:manualLayout>
              </c:layout>
              <c:dLblPos val="bestFit"/>
              <c:showLegendKey val="0"/>
              <c:showVal val="1"/>
              <c:showCatName val="1"/>
              <c:showSerName val="0"/>
              <c:showPercent val="0"/>
              <c:showBubbleSize val="0"/>
              <c:separator>
</c:separator>
            </c:dLbl>
            <c:dLblPos val="outEnd"/>
            <c:showLegendKey val="0"/>
            <c:showVal val="1"/>
            <c:showCatName val="1"/>
            <c:showSerName val="0"/>
            <c:showPercent val="0"/>
            <c:showBubbleSize val="0"/>
            <c:separator>
</c:separator>
            <c:showLeaderLines val="1"/>
          </c:dLbls>
          <c:cat>
            <c:strRef>
              <c:f>'Coated Free Sheet'!$C$2:$C$12</c:f>
              <c:strCache>
                <c:ptCount val="11"/>
                <c:pt idx="0">
                  <c:v>NewPage</c:v>
                </c:pt>
                <c:pt idx="1">
                  <c:v>Verso Paper</c:v>
                </c:pt>
                <c:pt idx="2">
                  <c:v>SAPPI</c:v>
                </c:pt>
                <c:pt idx="3">
                  <c:v>AbitibiBowater</c:v>
                </c:pt>
                <c:pt idx="4">
                  <c:v>UPM</c:v>
                </c:pt>
                <c:pt idx="5">
                  <c:v>Sequana Capital</c:v>
                </c:pt>
                <c:pt idx="6">
                  <c:v>Kruger</c:v>
                </c:pt>
                <c:pt idx="7">
                  <c:v>Belgravia</c:v>
                </c:pt>
                <c:pt idx="8">
                  <c:v>Catalyst Paper</c:v>
                </c:pt>
                <c:pt idx="9">
                  <c:v>FutureMark Paper</c:v>
                </c:pt>
                <c:pt idx="10">
                  <c:v>Other</c:v>
                </c:pt>
              </c:strCache>
            </c:strRef>
          </c:cat>
          <c:val>
            <c:numRef>
              <c:f>'Coated Free Sheet'!$D$2:$D$12</c:f>
              <c:numCache>
                <c:formatCode>0.0%</c:formatCode>
                <c:ptCount val="11"/>
                <c:pt idx="0">
                  <c:v>0.34967146984542735</c:v>
                </c:pt>
                <c:pt idx="1">
                  <c:v>0.17513459942685505</c:v>
                </c:pt>
                <c:pt idx="2">
                  <c:v>0.14823679405412984</c:v>
                </c:pt>
                <c:pt idx="3">
                  <c:v>8.4040698564559133E-2</c:v>
                </c:pt>
                <c:pt idx="4">
                  <c:v>4.7459683257652902E-2</c:v>
                </c:pt>
                <c:pt idx="5">
                  <c:v>4.6622862646057049E-2</c:v>
                </c:pt>
                <c:pt idx="6">
                  <c:v>3.2874762469562904E-2</c:v>
                </c:pt>
                <c:pt idx="7">
                  <c:v>3.1321000034017714E-2</c:v>
                </c:pt>
                <c:pt idx="8">
                  <c:v>2.9407969336408997E-2</c:v>
                </c:pt>
                <c:pt idx="9">
                  <c:v>2.3909160331311283E-2</c:v>
                </c:pt>
                <c:pt idx="10">
                  <c:v>3.1321000034017721E-2</c:v>
                </c:pt>
              </c:numCache>
            </c:numRef>
          </c:val>
        </c:ser>
        <c:dLbls>
          <c:showLegendKey val="0"/>
          <c:showVal val="0"/>
          <c:showCatName val="0"/>
          <c:showSerName val="0"/>
          <c:showPercent val="0"/>
          <c:showBubbleSize val="0"/>
          <c:showLeaderLines val="1"/>
        </c:dLbls>
      </c:pie3DChart>
    </c:plotArea>
    <c:plotVisOnly val="1"/>
    <c:dispBlanksAs val="gap"/>
    <c:showDLblsOverMax val="0"/>
  </c:chart>
  <c:spPr>
    <a:noFill/>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083333333333333"/>
          <c:y val="9.9537037037037035E-2"/>
          <c:w val="0.7944444444444444"/>
          <c:h val="0.75462962962962965"/>
        </c:manualLayout>
      </c:layout>
      <c:pie3DChart>
        <c:varyColors val="1"/>
        <c:ser>
          <c:idx val="0"/>
          <c:order val="0"/>
          <c:explosion val="25"/>
          <c:dLbls>
            <c:dLbl>
              <c:idx val="1"/>
              <c:layout>
                <c:manualLayout>
                  <c:x val="0"/>
                  <c:y val="0.19444444444444445"/>
                </c:manualLayout>
              </c:layout>
              <c:dLblPos val="bestFit"/>
              <c:showLegendKey val="0"/>
              <c:showVal val="1"/>
              <c:showCatName val="1"/>
              <c:showSerName val="0"/>
              <c:showPercent val="0"/>
              <c:showBubbleSize val="0"/>
              <c:separator>
</c:separator>
            </c:dLbl>
            <c:dLbl>
              <c:idx val="4"/>
              <c:layout>
                <c:manualLayout>
                  <c:x val="7.4999999999999997E-2"/>
                  <c:y val="8.3333333333333329E-2"/>
                </c:manualLayout>
              </c:layout>
              <c:dLblPos val="bestFit"/>
              <c:showLegendKey val="0"/>
              <c:showVal val="1"/>
              <c:showCatName val="1"/>
              <c:showSerName val="0"/>
              <c:showPercent val="0"/>
              <c:showBubbleSize val="0"/>
              <c:separator>
</c:separator>
            </c:dLbl>
            <c:dLbl>
              <c:idx val="5"/>
              <c:layout>
                <c:manualLayout>
                  <c:x val="2.5000000000000001E-2"/>
                  <c:y val="0.18981481481481483"/>
                </c:manualLayout>
              </c:layout>
              <c:dLblPos val="bestFit"/>
              <c:showLegendKey val="0"/>
              <c:showVal val="1"/>
              <c:showCatName val="1"/>
              <c:showSerName val="0"/>
              <c:showPercent val="0"/>
              <c:showBubbleSize val="0"/>
              <c:separator>
</c:separator>
            </c:dLbl>
            <c:dLbl>
              <c:idx val="6"/>
              <c:layout>
                <c:manualLayout>
                  <c:x val="0"/>
                  <c:y val="0.10185185185185185"/>
                </c:manualLayout>
              </c:layout>
              <c:dLblPos val="bestFit"/>
              <c:showLegendKey val="0"/>
              <c:showVal val="1"/>
              <c:showCatName val="1"/>
              <c:showSerName val="0"/>
              <c:showPercent val="0"/>
              <c:showBubbleSize val="0"/>
              <c:separator>
</c:separator>
            </c:dLbl>
            <c:dLbl>
              <c:idx val="7"/>
              <c:layout>
                <c:manualLayout>
                  <c:x val="-1.6666666666666666E-2"/>
                  <c:y val="-4.1666666666666664E-2"/>
                </c:manualLayout>
              </c:layout>
              <c:dLblPos val="bestFit"/>
              <c:showLegendKey val="0"/>
              <c:showVal val="1"/>
              <c:showCatName val="1"/>
              <c:showSerName val="0"/>
              <c:showPercent val="0"/>
              <c:showBubbleSize val="0"/>
              <c:separator>
</c:separator>
            </c:dLbl>
            <c:dLbl>
              <c:idx val="8"/>
              <c:layout>
                <c:manualLayout>
                  <c:x val="-2.222222222222222E-2"/>
                  <c:y val="-0.14814814814814814"/>
                </c:manualLayout>
              </c:layout>
              <c:dLblPos val="bestFit"/>
              <c:showLegendKey val="0"/>
              <c:showVal val="1"/>
              <c:showCatName val="1"/>
              <c:showSerName val="0"/>
              <c:showPercent val="0"/>
              <c:showBubbleSize val="0"/>
              <c:separator>
</c:separator>
            </c:dLbl>
            <c:dLbl>
              <c:idx val="9"/>
              <c:layout>
                <c:manualLayout>
                  <c:x val="0"/>
                  <c:y val="-0.14814814814814814"/>
                </c:manualLayout>
              </c:layout>
              <c:dLblPos val="bestFit"/>
              <c:showLegendKey val="0"/>
              <c:showVal val="1"/>
              <c:showCatName val="1"/>
              <c:showSerName val="0"/>
              <c:showPercent val="0"/>
              <c:showBubbleSize val="0"/>
              <c:separator>
</c:separator>
            </c:dLbl>
            <c:dLblPos val="outEnd"/>
            <c:showLegendKey val="0"/>
            <c:showVal val="1"/>
            <c:showCatName val="1"/>
            <c:showSerName val="0"/>
            <c:showPercent val="0"/>
            <c:showBubbleSize val="0"/>
            <c:separator>
</c:separator>
            <c:showLeaderLines val="1"/>
          </c:dLbls>
          <c:cat>
            <c:strRef>
              <c:f>'Coated Free Sheet'!$A$2:$A$12</c:f>
              <c:strCache>
                <c:ptCount val="11"/>
                <c:pt idx="0">
                  <c:v>International Paper</c:v>
                </c:pt>
                <c:pt idx="1">
                  <c:v>Stora Enso</c:v>
                </c:pt>
                <c:pt idx="2">
                  <c:v>Mead</c:v>
                </c:pt>
                <c:pt idx="3">
                  <c:v>SAPPI</c:v>
                </c:pt>
                <c:pt idx="4">
                  <c:v>Westvaco</c:v>
                </c:pt>
                <c:pt idx="5">
                  <c:v>Repap Enterprises</c:v>
                </c:pt>
                <c:pt idx="6">
                  <c:v>UPM-Kymmene</c:v>
                </c:pt>
                <c:pt idx="7">
                  <c:v>Potlatch</c:v>
                </c:pt>
                <c:pt idx="8">
                  <c:v>Bowater</c:v>
                </c:pt>
                <c:pt idx="9">
                  <c:v>Crown Vantage</c:v>
                </c:pt>
                <c:pt idx="10">
                  <c:v>Other</c:v>
                </c:pt>
              </c:strCache>
            </c:strRef>
          </c:cat>
          <c:val>
            <c:numRef>
              <c:f>'Coated Free Sheet'!$B$2:$B$12</c:f>
              <c:numCache>
                <c:formatCode>0.0%</c:formatCode>
                <c:ptCount val="11"/>
                <c:pt idx="0">
                  <c:v>0.20100000000000001</c:v>
                </c:pt>
                <c:pt idx="1">
                  <c:v>0.156</c:v>
                </c:pt>
                <c:pt idx="2">
                  <c:v>0.114</c:v>
                </c:pt>
                <c:pt idx="3">
                  <c:v>9.2999999999999999E-2</c:v>
                </c:pt>
                <c:pt idx="4">
                  <c:v>5.7000000000000002E-2</c:v>
                </c:pt>
                <c:pt idx="5">
                  <c:v>4.2000000000000003E-2</c:v>
                </c:pt>
                <c:pt idx="6">
                  <c:v>4.1000000000000002E-2</c:v>
                </c:pt>
                <c:pt idx="7">
                  <c:v>3.2000000000000001E-2</c:v>
                </c:pt>
                <c:pt idx="8">
                  <c:v>0.03</c:v>
                </c:pt>
                <c:pt idx="9">
                  <c:v>2.5999999999999999E-2</c:v>
                </c:pt>
                <c:pt idx="10">
                  <c:v>0.20799999999999985</c:v>
                </c:pt>
              </c:numCache>
            </c:numRef>
          </c:val>
        </c:ser>
        <c:dLbls>
          <c:showLegendKey val="0"/>
          <c:showVal val="0"/>
          <c:showCatName val="0"/>
          <c:showSerName val="0"/>
          <c:showPercent val="0"/>
          <c:showBubbleSize val="0"/>
          <c:showLeaderLines val="1"/>
        </c:dLbls>
      </c:pie3DChart>
    </c:plotArea>
    <c:plotVisOnly val="1"/>
    <c:dispBlanksAs val="gap"/>
    <c:showDLblsOverMax val="0"/>
  </c:chart>
  <c:spPr>
    <a:noFill/>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58"/>
        <c:axId val="242989312"/>
        <c:axId val="242884608"/>
      </c:barChart>
      <c:catAx>
        <c:axId val="242989312"/>
        <c:scaling>
          <c:orientation val="minMax"/>
        </c:scaling>
        <c:delete val="0"/>
        <c:axPos val="b"/>
        <c:majorTickMark val="out"/>
        <c:minorTickMark val="none"/>
        <c:tickLblPos val="nextTo"/>
        <c:txPr>
          <a:bodyPr/>
          <a:lstStyle/>
          <a:p>
            <a:pPr>
              <a:defRPr b="1"/>
            </a:pPr>
            <a:endParaRPr lang="en-US"/>
          </a:p>
        </c:txPr>
        <c:crossAx val="242884608"/>
        <c:crosses val="autoZero"/>
        <c:auto val="1"/>
        <c:lblAlgn val="ctr"/>
        <c:lblOffset val="100"/>
        <c:noMultiLvlLbl val="0"/>
      </c:catAx>
      <c:valAx>
        <c:axId val="242884608"/>
        <c:scaling>
          <c:orientation val="minMax"/>
          <c:min val="6000"/>
        </c:scaling>
        <c:delete val="0"/>
        <c:axPos val="l"/>
        <c:majorGridlines/>
        <c:title>
          <c:tx>
            <c:rich>
              <a:bodyPr rot="-5400000" vert="horz"/>
              <a:lstStyle/>
              <a:p>
                <a:pPr>
                  <a:defRPr/>
                </a:pPr>
                <a:r>
                  <a:rPr lang="en-US"/>
                  <a:t>Apparent Consumption ('000</a:t>
                </a:r>
                <a:r>
                  <a:rPr lang="en-US" baseline="0"/>
                  <a:t> Tons)</a:t>
                </a:r>
                <a:endParaRPr lang="en-US"/>
              </a:p>
            </c:rich>
          </c:tx>
          <c:layout/>
          <c:overlay val="0"/>
        </c:title>
        <c:numFmt formatCode="#,##0_);\(#,##0\)" sourceLinked="0"/>
        <c:majorTickMark val="out"/>
        <c:minorTickMark val="none"/>
        <c:tickLblPos val="nextTo"/>
        <c:crossAx val="242989312"/>
        <c:crosses val="autoZero"/>
        <c:crossBetween val="between"/>
      </c:valAx>
      <c:spPr>
        <a:noFill/>
        <a:ln>
          <a:solidFill>
            <a:schemeClr val="tx1">
              <a:lumMod val="50000"/>
              <a:lumOff val="50000"/>
            </a:schemeClr>
          </a:solidFill>
        </a:ln>
      </c:spPr>
    </c:plotArea>
    <c:plotVisOnly val="1"/>
    <c:dispBlanksAs val="gap"/>
    <c:showDLblsOverMax val="0"/>
  </c:chart>
  <c:spPr>
    <a:noFill/>
    <a:ln>
      <a:noFill/>
    </a:ln>
  </c:sp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94450693663292"/>
          <c:y val="4.1349331333583303E-2"/>
          <c:w val="0.78879595050618667"/>
          <c:h val="0.79074365704286964"/>
        </c:manualLayout>
      </c:layout>
      <c:lineChart>
        <c:grouping val="standard"/>
        <c:varyColors val="0"/>
        <c:ser>
          <c:idx val="1"/>
          <c:order val="1"/>
          <c:tx>
            <c:strRef>
              <c:f>Sheet1!$J$3</c:f>
              <c:strCache>
                <c:ptCount val="1"/>
                <c:pt idx="0">
                  <c:v>Plum Creek</c:v>
                </c:pt>
              </c:strCache>
            </c:strRef>
          </c:tx>
          <c:marker>
            <c:symbol val="none"/>
          </c:marker>
          <c:cat>
            <c:numRef>
              <c:f>Sheet1!$H$18:$H$90</c:f>
              <c:numCache>
                <c:formatCode>m/d/yyyy</c:formatCode>
                <c:ptCount val="73"/>
                <c:pt idx="0">
                  <c:v>41415</c:v>
                </c:pt>
                <c:pt idx="1">
                  <c:v>41416</c:v>
                </c:pt>
                <c:pt idx="2">
                  <c:v>41417</c:v>
                </c:pt>
                <c:pt idx="3">
                  <c:v>41418</c:v>
                </c:pt>
                <c:pt idx="4">
                  <c:v>41422</c:v>
                </c:pt>
                <c:pt idx="5">
                  <c:v>41423</c:v>
                </c:pt>
                <c:pt idx="6">
                  <c:v>41424</c:v>
                </c:pt>
                <c:pt idx="7">
                  <c:v>41425</c:v>
                </c:pt>
                <c:pt idx="8">
                  <c:v>41428</c:v>
                </c:pt>
                <c:pt idx="9">
                  <c:v>41429</c:v>
                </c:pt>
                <c:pt idx="10">
                  <c:v>41430</c:v>
                </c:pt>
                <c:pt idx="11">
                  <c:v>41431</c:v>
                </c:pt>
                <c:pt idx="12">
                  <c:v>41432</c:v>
                </c:pt>
                <c:pt idx="13">
                  <c:v>41435</c:v>
                </c:pt>
                <c:pt idx="14">
                  <c:v>41436</c:v>
                </c:pt>
                <c:pt idx="15">
                  <c:v>41437</c:v>
                </c:pt>
                <c:pt idx="16">
                  <c:v>41438</c:v>
                </c:pt>
                <c:pt idx="17">
                  <c:v>41439</c:v>
                </c:pt>
                <c:pt idx="18">
                  <c:v>41442</c:v>
                </c:pt>
                <c:pt idx="19">
                  <c:v>41443</c:v>
                </c:pt>
                <c:pt idx="20">
                  <c:v>41444</c:v>
                </c:pt>
                <c:pt idx="21">
                  <c:v>41445</c:v>
                </c:pt>
                <c:pt idx="22">
                  <c:v>41446</c:v>
                </c:pt>
                <c:pt idx="23">
                  <c:v>41449</c:v>
                </c:pt>
                <c:pt idx="24">
                  <c:v>41450</c:v>
                </c:pt>
                <c:pt idx="25">
                  <c:v>41451</c:v>
                </c:pt>
                <c:pt idx="26">
                  <c:v>41452</c:v>
                </c:pt>
                <c:pt idx="27">
                  <c:v>41453</c:v>
                </c:pt>
                <c:pt idx="28">
                  <c:v>41456</c:v>
                </c:pt>
                <c:pt idx="29">
                  <c:v>41457</c:v>
                </c:pt>
                <c:pt idx="30">
                  <c:v>41458</c:v>
                </c:pt>
                <c:pt idx="31">
                  <c:v>41460</c:v>
                </c:pt>
                <c:pt idx="32">
                  <c:v>41463</c:v>
                </c:pt>
                <c:pt idx="33">
                  <c:v>41464</c:v>
                </c:pt>
                <c:pt idx="34">
                  <c:v>41465</c:v>
                </c:pt>
                <c:pt idx="35">
                  <c:v>41466</c:v>
                </c:pt>
                <c:pt idx="36">
                  <c:v>41467</c:v>
                </c:pt>
                <c:pt idx="37">
                  <c:v>41470</c:v>
                </c:pt>
                <c:pt idx="38">
                  <c:v>41471</c:v>
                </c:pt>
                <c:pt idx="39">
                  <c:v>41472</c:v>
                </c:pt>
                <c:pt idx="40">
                  <c:v>41473</c:v>
                </c:pt>
                <c:pt idx="41">
                  <c:v>41474</c:v>
                </c:pt>
                <c:pt idx="42">
                  <c:v>41477</c:v>
                </c:pt>
                <c:pt idx="43">
                  <c:v>41478</c:v>
                </c:pt>
                <c:pt idx="44">
                  <c:v>41479</c:v>
                </c:pt>
                <c:pt idx="45">
                  <c:v>41480</c:v>
                </c:pt>
                <c:pt idx="46">
                  <c:v>41481</c:v>
                </c:pt>
                <c:pt idx="47">
                  <c:v>41484</c:v>
                </c:pt>
                <c:pt idx="48">
                  <c:v>41485</c:v>
                </c:pt>
                <c:pt idx="49">
                  <c:v>41486</c:v>
                </c:pt>
                <c:pt idx="50">
                  <c:v>41487</c:v>
                </c:pt>
                <c:pt idx="51">
                  <c:v>41488</c:v>
                </c:pt>
                <c:pt idx="52">
                  <c:v>41491</c:v>
                </c:pt>
                <c:pt idx="53">
                  <c:v>41492</c:v>
                </c:pt>
                <c:pt idx="54">
                  <c:v>41493</c:v>
                </c:pt>
                <c:pt idx="55">
                  <c:v>41494</c:v>
                </c:pt>
                <c:pt idx="56">
                  <c:v>41495</c:v>
                </c:pt>
                <c:pt idx="57">
                  <c:v>41498</c:v>
                </c:pt>
                <c:pt idx="58">
                  <c:v>41499</c:v>
                </c:pt>
                <c:pt idx="59">
                  <c:v>41500</c:v>
                </c:pt>
                <c:pt idx="60">
                  <c:v>41501</c:v>
                </c:pt>
                <c:pt idx="61">
                  <c:v>41502</c:v>
                </c:pt>
                <c:pt idx="62">
                  <c:v>41505</c:v>
                </c:pt>
                <c:pt idx="63">
                  <c:v>41506</c:v>
                </c:pt>
                <c:pt idx="64">
                  <c:v>41507</c:v>
                </c:pt>
                <c:pt idx="65">
                  <c:v>41508</c:v>
                </c:pt>
                <c:pt idx="66">
                  <c:v>41509</c:v>
                </c:pt>
                <c:pt idx="67">
                  <c:v>41512</c:v>
                </c:pt>
                <c:pt idx="68">
                  <c:v>41513</c:v>
                </c:pt>
                <c:pt idx="69">
                  <c:v>41514</c:v>
                </c:pt>
                <c:pt idx="70">
                  <c:v>41515</c:v>
                </c:pt>
                <c:pt idx="71">
                  <c:v>41516</c:v>
                </c:pt>
                <c:pt idx="72">
                  <c:v>41520</c:v>
                </c:pt>
              </c:numCache>
            </c:numRef>
          </c:cat>
          <c:val>
            <c:numRef>
              <c:f>Sheet1!$J$18:$J$90</c:f>
              <c:numCache>
                <c:formatCode>0.0%</c:formatCode>
                <c:ptCount val="73"/>
                <c:pt idx="0">
                  <c:v>0</c:v>
                </c:pt>
                <c:pt idx="1">
                  <c:v>-1.9698085419734945E-2</c:v>
                </c:pt>
                <c:pt idx="2">
                  <c:v>-3.7371134020618535E-2</c:v>
                </c:pt>
                <c:pt idx="3">
                  <c:v>-4.5839469808542033E-2</c:v>
                </c:pt>
                <c:pt idx="4">
                  <c:v>-6.5537555228276867E-2</c:v>
                </c:pt>
                <c:pt idx="5">
                  <c:v>-9.7754050073637799E-2</c:v>
                </c:pt>
                <c:pt idx="6">
                  <c:v>-0.12058173784977899</c:v>
                </c:pt>
                <c:pt idx="7">
                  <c:v>-0.12187039764359342</c:v>
                </c:pt>
                <c:pt idx="8">
                  <c:v>-0.10990427098674516</c:v>
                </c:pt>
                <c:pt idx="9">
                  <c:v>-0.12536818851251841</c:v>
                </c:pt>
                <c:pt idx="10">
                  <c:v>-0.13530927835051554</c:v>
                </c:pt>
                <c:pt idx="11">
                  <c:v>-0.12444771723122239</c:v>
                </c:pt>
                <c:pt idx="12">
                  <c:v>-0.11045655375552288</c:v>
                </c:pt>
                <c:pt idx="13">
                  <c:v>-0.12168630338733433</c:v>
                </c:pt>
                <c:pt idx="14">
                  <c:v>-0.1251840942562592</c:v>
                </c:pt>
                <c:pt idx="15">
                  <c:v>-0.14027982326951394</c:v>
                </c:pt>
                <c:pt idx="16">
                  <c:v>-0.12021354933726069</c:v>
                </c:pt>
                <c:pt idx="17">
                  <c:v>-0.1296023564064801</c:v>
                </c:pt>
                <c:pt idx="18">
                  <c:v>-0.1246318114874817</c:v>
                </c:pt>
                <c:pt idx="19">
                  <c:v>-0.12665684830633284</c:v>
                </c:pt>
                <c:pt idx="20">
                  <c:v>-0.16734167893961716</c:v>
                </c:pt>
                <c:pt idx="21">
                  <c:v>-0.18059646539027985</c:v>
                </c:pt>
                <c:pt idx="22">
                  <c:v>-0.16623711340206193</c:v>
                </c:pt>
                <c:pt idx="23">
                  <c:v>-0.17139175257731964</c:v>
                </c:pt>
                <c:pt idx="24">
                  <c:v>-0.15611192930780549</c:v>
                </c:pt>
                <c:pt idx="25">
                  <c:v>-0.1518777614138439</c:v>
                </c:pt>
                <c:pt idx="26">
                  <c:v>-0.14138438880706916</c:v>
                </c:pt>
                <c:pt idx="27">
                  <c:v>-0.14083210603829155</c:v>
                </c:pt>
                <c:pt idx="28">
                  <c:v>-0.15095729013254788</c:v>
                </c:pt>
                <c:pt idx="29">
                  <c:v>-0.14120029455081007</c:v>
                </c:pt>
                <c:pt idx="30">
                  <c:v>-0.14598674521354937</c:v>
                </c:pt>
                <c:pt idx="31">
                  <c:v>-0.14432989690721654</c:v>
                </c:pt>
                <c:pt idx="32">
                  <c:v>-0.13512518409425633</c:v>
                </c:pt>
                <c:pt idx="33">
                  <c:v>-0.12592047128129613</c:v>
                </c:pt>
                <c:pt idx="34">
                  <c:v>-0.12720913107511056</c:v>
                </c:pt>
                <c:pt idx="35">
                  <c:v>-0.10659057437407948</c:v>
                </c:pt>
                <c:pt idx="36">
                  <c:v>-0.10751104565537561</c:v>
                </c:pt>
                <c:pt idx="37">
                  <c:v>-0.10456553755522824</c:v>
                </c:pt>
                <c:pt idx="38">
                  <c:v>-9.9779086892488933E-2</c:v>
                </c:pt>
                <c:pt idx="39">
                  <c:v>-9.8122238586156096E-2</c:v>
                </c:pt>
                <c:pt idx="40">
                  <c:v>-8.4315169366715681E-2</c:v>
                </c:pt>
                <c:pt idx="41">
                  <c:v>-8.5051546391752497E-2</c:v>
                </c:pt>
                <c:pt idx="42">
                  <c:v>-8.5235640648011812E-2</c:v>
                </c:pt>
                <c:pt idx="43">
                  <c:v>-8.8181148748159077E-2</c:v>
                </c:pt>
                <c:pt idx="44">
                  <c:v>-0.10254050073637699</c:v>
                </c:pt>
                <c:pt idx="45">
                  <c:v>-9.8306332842415411E-2</c:v>
                </c:pt>
                <c:pt idx="46">
                  <c:v>-9.5913107511045648E-2</c:v>
                </c:pt>
                <c:pt idx="47">
                  <c:v>-0.10364506627393233</c:v>
                </c:pt>
                <c:pt idx="48">
                  <c:v>-9.4256259204712811E-2</c:v>
                </c:pt>
                <c:pt idx="49">
                  <c:v>-0.10198821796759938</c:v>
                </c:pt>
                <c:pt idx="50">
                  <c:v>-0.10438144329896915</c:v>
                </c:pt>
                <c:pt idx="51">
                  <c:v>-0.10751104565537561</c:v>
                </c:pt>
                <c:pt idx="52">
                  <c:v>-0.11524300441826207</c:v>
                </c:pt>
                <c:pt idx="53">
                  <c:v>-0.12260677466863046</c:v>
                </c:pt>
                <c:pt idx="54">
                  <c:v>-0.12831369661266567</c:v>
                </c:pt>
                <c:pt idx="55">
                  <c:v>-0.13181148748159066</c:v>
                </c:pt>
                <c:pt idx="56">
                  <c:v>-0.12131811487481592</c:v>
                </c:pt>
                <c:pt idx="57">
                  <c:v>-0.13144329896907214</c:v>
                </c:pt>
                <c:pt idx="58">
                  <c:v>-0.14690721649484528</c:v>
                </c:pt>
                <c:pt idx="59">
                  <c:v>-0.14801178203240062</c:v>
                </c:pt>
                <c:pt idx="60">
                  <c:v>-0.17341678939617089</c:v>
                </c:pt>
                <c:pt idx="61">
                  <c:v>-0.18078055964653905</c:v>
                </c:pt>
                <c:pt idx="62">
                  <c:v>-0.19477172312223856</c:v>
                </c:pt>
                <c:pt idx="63">
                  <c:v>-0.1791237113402061</c:v>
                </c:pt>
                <c:pt idx="64">
                  <c:v>-0.18059646539027985</c:v>
                </c:pt>
                <c:pt idx="65">
                  <c:v>-0.17636229749631804</c:v>
                </c:pt>
                <c:pt idx="66">
                  <c:v>-0.1695508100147276</c:v>
                </c:pt>
                <c:pt idx="67">
                  <c:v>-0.1739690721649485</c:v>
                </c:pt>
                <c:pt idx="68">
                  <c:v>-0.18133284241531666</c:v>
                </c:pt>
                <c:pt idx="69">
                  <c:v>-0.1870397643593521</c:v>
                </c:pt>
                <c:pt idx="70">
                  <c:v>-0.17986008836524303</c:v>
                </c:pt>
                <c:pt idx="71">
                  <c:v>-0.18427835051546393</c:v>
                </c:pt>
                <c:pt idx="72">
                  <c:v>-0.20416053019145808</c:v>
                </c:pt>
              </c:numCache>
            </c:numRef>
          </c:val>
          <c:smooth val="0"/>
        </c:ser>
        <c:ser>
          <c:idx val="2"/>
          <c:order val="2"/>
          <c:tx>
            <c:strRef>
              <c:f>Sheet1!$K$3</c:f>
              <c:strCache>
                <c:ptCount val="1"/>
                <c:pt idx="0">
                  <c:v>Potlatch</c:v>
                </c:pt>
              </c:strCache>
            </c:strRef>
          </c:tx>
          <c:marker>
            <c:symbol val="none"/>
          </c:marker>
          <c:cat>
            <c:numRef>
              <c:f>Sheet1!$H$18:$H$90</c:f>
              <c:numCache>
                <c:formatCode>m/d/yyyy</c:formatCode>
                <c:ptCount val="73"/>
                <c:pt idx="0">
                  <c:v>41415</c:v>
                </c:pt>
                <c:pt idx="1">
                  <c:v>41416</c:v>
                </c:pt>
                <c:pt idx="2">
                  <c:v>41417</c:v>
                </c:pt>
                <c:pt idx="3">
                  <c:v>41418</c:v>
                </c:pt>
                <c:pt idx="4">
                  <c:v>41422</c:v>
                </c:pt>
                <c:pt idx="5">
                  <c:v>41423</c:v>
                </c:pt>
                <c:pt idx="6">
                  <c:v>41424</c:v>
                </c:pt>
                <c:pt idx="7">
                  <c:v>41425</c:v>
                </c:pt>
                <c:pt idx="8">
                  <c:v>41428</c:v>
                </c:pt>
                <c:pt idx="9">
                  <c:v>41429</c:v>
                </c:pt>
                <c:pt idx="10">
                  <c:v>41430</c:v>
                </c:pt>
                <c:pt idx="11">
                  <c:v>41431</c:v>
                </c:pt>
                <c:pt idx="12">
                  <c:v>41432</c:v>
                </c:pt>
                <c:pt idx="13">
                  <c:v>41435</c:v>
                </c:pt>
                <c:pt idx="14">
                  <c:v>41436</c:v>
                </c:pt>
                <c:pt idx="15">
                  <c:v>41437</c:v>
                </c:pt>
                <c:pt idx="16">
                  <c:v>41438</c:v>
                </c:pt>
                <c:pt idx="17">
                  <c:v>41439</c:v>
                </c:pt>
                <c:pt idx="18">
                  <c:v>41442</c:v>
                </c:pt>
                <c:pt idx="19">
                  <c:v>41443</c:v>
                </c:pt>
                <c:pt idx="20">
                  <c:v>41444</c:v>
                </c:pt>
                <c:pt idx="21">
                  <c:v>41445</c:v>
                </c:pt>
                <c:pt idx="22">
                  <c:v>41446</c:v>
                </c:pt>
                <c:pt idx="23">
                  <c:v>41449</c:v>
                </c:pt>
                <c:pt idx="24">
                  <c:v>41450</c:v>
                </c:pt>
                <c:pt idx="25">
                  <c:v>41451</c:v>
                </c:pt>
                <c:pt idx="26">
                  <c:v>41452</c:v>
                </c:pt>
                <c:pt idx="27">
                  <c:v>41453</c:v>
                </c:pt>
                <c:pt idx="28">
                  <c:v>41456</c:v>
                </c:pt>
                <c:pt idx="29">
                  <c:v>41457</c:v>
                </c:pt>
                <c:pt idx="30">
                  <c:v>41458</c:v>
                </c:pt>
                <c:pt idx="31">
                  <c:v>41460</c:v>
                </c:pt>
                <c:pt idx="32">
                  <c:v>41463</c:v>
                </c:pt>
                <c:pt idx="33">
                  <c:v>41464</c:v>
                </c:pt>
                <c:pt idx="34">
                  <c:v>41465</c:v>
                </c:pt>
                <c:pt idx="35">
                  <c:v>41466</c:v>
                </c:pt>
                <c:pt idx="36">
                  <c:v>41467</c:v>
                </c:pt>
                <c:pt idx="37">
                  <c:v>41470</c:v>
                </c:pt>
                <c:pt idx="38">
                  <c:v>41471</c:v>
                </c:pt>
                <c:pt idx="39">
                  <c:v>41472</c:v>
                </c:pt>
                <c:pt idx="40">
                  <c:v>41473</c:v>
                </c:pt>
                <c:pt idx="41">
                  <c:v>41474</c:v>
                </c:pt>
                <c:pt idx="42">
                  <c:v>41477</c:v>
                </c:pt>
                <c:pt idx="43">
                  <c:v>41478</c:v>
                </c:pt>
                <c:pt idx="44">
                  <c:v>41479</c:v>
                </c:pt>
                <c:pt idx="45">
                  <c:v>41480</c:v>
                </c:pt>
                <c:pt idx="46">
                  <c:v>41481</c:v>
                </c:pt>
                <c:pt idx="47">
                  <c:v>41484</c:v>
                </c:pt>
                <c:pt idx="48">
                  <c:v>41485</c:v>
                </c:pt>
                <c:pt idx="49">
                  <c:v>41486</c:v>
                </c:pt>
                <c:pt idx="50">
                  <c:v>41487</c:v>
                </c:pt>
                <c:pt idx="51">
                  <c:v>41488</c:v>
                </c:pt>
                <c:pt idx="52">
                  <c:v>41491</c:v>
                </c:pt>
                <c:pt idx="53">
                  <c:v>41492</c:v>
                </c:pt>
                <c:pt idx="54">
                  <c:v>41493</c:v>
                </c:pt>
                <c:pt idx="55">
                  <c:v>41494</c:v>
                </c:pt>
                <c:pt idx="56">
                  <c:v>41495</c:v>
                </c:pt>
                <c:pt idx="57">
                  <c:v>41498</c:v>
                </c:pt>
                <c:pt idx="58">
                  <c:v>41499</c:v>
                </c:pt>
                <c:pt idx="59">
                  <c:v>41500</c:v>
                </c:pt>
                <c:pt idx="60">
                  <c:v>41501</c:v>
                </c:pt>
                <c:pt idx="61">
                  <c:v>41502</c:v>
                </c:pt>
                <c:pt idx="62">
                  <c:v>41505</c:v>
                </c:pt>
                <c:pt idx="63">
                  <c:v>41506</c:v>
                </c:pt>
                <c:pt idx="64">
                  <c:v>41507</c:v>
                </c:pt>
                <c:pt idx="65">
                  <c:v>41508</c:v>
                </c:pt>
                <c:pt idx="66">
                  <c:v>41509</c:v>
                </c:pt>
                <c:pt idx="67">
                  <c:v>41512</c:v>
                </c:pt>
                <c:pt idx="68">
                  <c:v>41513</c:v>
                </c:pt>
                <c:pt idx="69">
                  <c:v>41514</c:v>
                </c:pt>
                <c:pt idx="70">
                  <c:v>41515</c:v>
                </c:pt>
                <c:pt idx="71">
                  <c:v>41516</c:v>
                </c:pt>
                <c:pt idx="72">
                  <c:v>41520</c:v>
                </c:pt>
              </c:numCache>
            </c:numRef>
          </c:cat>
          <c:val>
            <c:numRef>
              <c:f>Sheet1!$K$18:$K$90</c:f>
              <c:numCache>
                <c:formatCode>0.0%</c:formatCode>
                <c:ptCount val="73"/>
                <c:pt idx="0">
                  <c:v>0</c:v>
                </c:pt>
                <c:pt idx="1">
                  <c:v>-2.0200039223377209E-2</c:v>
                </c:pt>
                <c:pt idx="2">
                  <c:v>-2.6279662678956761E-2</c:v>
                </c:pt>
                <c:pt idx="3">
                  <c:v>-2.8436948421259101E-2</c:v>
                </c:pt>
                <c:pt idx="4">
                  <c:v>-3.6281623847813305E-2</c:v>
                </c:pt>
                <c:pt idx="5">
                  <c:v>-7.8446754265542262E-2</c:v>
                </c:pt>
                <c:pt idx="6">
                  <c:v>-0.11237497548538933</c:v>
                </c:pt>
                <c:pt idx="7">
                  <c:v>-0.10904098842910381</c:v>
                </c:pt>
                <c:pt idx="8">
                  <c:v>-0.11041380662875078</c:v>
                </c:pt>
                <c:pt idx="9">
                  <c:v>-0.12845656010982553</c:v>
                </c:pt>
                <c:pt idx="10">
                  <c:v>-0.1372818199646989</c:v>
                </c:pt>
                <c:pt idx="11">
                  <c:v>-0.11865071582663278</c:v>
                </c:pt>
                <c:pt idx="12">
                  <c:v>-0.12767209256717016</c:v>
                </c:pt>
                <c:pt idx="13">
                  <c:v>-0.14336144342027857</c:v>
                </c:pt>
                <c:pt idx="14">
                  <c:v>-0.15238282016081595</c:v>
                </c:pt>
                <c:pt idx="15">
                  <c:v>-0.17630908021180625</c:v>
                </c:pt>
                <c:pt idx="16">
                  <c:v>-0.16022749558737015</c:v>
                </c:pt>
                <c:pt idx="17">
                  <c:v>-0.16571876838595812</c:v>
                </c:pt>
                <c:pt idx="18">
                  <c:v>-0.17709354775446162</c:v>
                </c:pt>
                <c:pt idx="19">
                  <c:v>-0.16826828789958825</c:v>
                </c:pt>
                <c:pt idx="20">
                  <c:v>-0.20572661306138462</c:v>
                </c:pt>
                <c:pt idx="21">
                  <c:v>-0.21690527554422434</c:v>
                </c:pt>
                <c:pt idx="22">
                  <c:v>-0.19788193763483042</c:v>
                </c:pt>
                <c:pt idx="23">
                  <c:v>-0.20062757403412446</c:v>
                </c:pt>
                <c:pt idx="24">
                  <c:v>-0.18533045695234363</c:v>
                </c:pt>
                <c:pt idx="25">
                  <c:v>-0.20356932731908217</c:v>
                </c:pt>
                <c:pt idx="26">
                  <c:v>-0.1941557168072171</c:v>
                </c:pt>
                <c:pt idx="27">
                  <c:v>-0.2069033143753678</c:v>
                </c:pt>
                <c:pt idx="28">
                  <c:v>-0.20788389880368707</c:v>
                </c:pt>
                <c:pt idx="29">
                  <c:v>-0.20337321043341838</c:v>
                </c:pt>
                <c:pt idx="30">
                  <c:v>-0.20533437929005682</c:v>
                </c:pt>
                <c:pt idx="31">
                  <c:v>-0.20945283388899782</c:v>
                </c:pt>
                <c:pt idx="32">
                  <c:v>-0.20945283388899782</c:v>
                </c:pt>
                <c:pt idx="33">
                  <c:v>-0.19474406746420869</c:v>
                </c:pt>
                <c:pt idx="34">
                  <c:v>-0.20180427534810741</c:v>
                </c:pt>
                <c:pt idx="35">
                  <c:v>-0.18572269072367131</c:v>
                </c:pt>
                <c:pt idx="36">
                  <c:v>-0.18513434006667984</c:v>
                </c:pt>
                <c:pt idx="37">
                  <c:v>-0.19101784663659549</c:v>
                </c:pt>
                <c:pt idx="38">
                  <c:v>-0.18513434006667984</c:v>
                </c:pt>
                <c:pt idx="39">
                  <c:v>-0.18729162580898218</c:v>
                </c:pt>
                <c:pt idx="40">
                  <c:v>-0.16454206707197494</c:v>
                </c:pt>
                <c:pt idx="41">
                  <c:v>-0.16297313198666408</c:v>
                </c:pt>
                <c:pt idx="42">
                  <c:v>-0.17121004118454608</c:v>
                </c:pt>
                <c:pt idx="43">
                  <c:v>-0.17591684644047845</c:v>
                </c:pt>
                <c:pt idx="44">
                  <c:v>-0.14865659933320274</c:v>
                </c:pt>
                <c:pt idx="45">
                  <c:v>-0.13198666405177495</c:v>
                </c:pt>
                <c:pt idx="46">
                  <c:v>-0.13610511865071595</c:v>
                </c:pt>
                <c:pt idx="47">
                  <c:v>-0.14238085899195929</c:v>
                </c:pt>
                <c:pt idx="48">
                  <c:v>-0.14296920964895077</c:v>
                </c:pt>
                <c:pt idx="49">
                  <c:v>-0.13649735242204353</c:v>
                </c:pt>
                <c:pt idx="50">
                  <c:v>-0.13335948225142191</c:v>
                </c:pt>
                <c:pt idx="51">
                  <c:v>-0.13688958619337133</c:v>
                </c:pt>
                <c:pt idx="52">
                  <c:v>-0.13708570307903511</c:v>
                </c:pt>
                <c:pt idx="53">
                  <c:v>-0.14532261227691712</c:v>
                </c:pt>
                <c:pt idx="54">
                  <c:v>-0.15140223573249656</c:v>
                </c:pt>
                <c:pt idx="55">
                  <c:v>-0.15120611884683277</c:v>
                </c:pt>
                <c:pt idx="56">
                  <c:v>-0.13885075505000988</c:v>
                </c:pt>
                <c:pt idx="57">
                  <c:v>-0.14551872916258091</c:v>
                </c:pt>
                <c:pt idx="58">
                  <c:v>-0.16787605412826045</c:v>
                </c:pt>
                <c:pt idx="59">
                  <c:v>-0.16709158658560508</c:v>
                </c:pt>
                <c:pt idx="60">
                  <c:v>-0.19768582074916663</c:v>
                </c:pt>
                <c:pt idx="61">
                  <c:v>-0.21592469111590518</c:v>
                </c:pt>
                <c:pt idx="62">
                  <c:v>-0.23004510688370272</c:v>
                </c:pt>
                <c:pt idx="63">
                  <c:v>-0.21082565208864479</c:v>
                </c:pt>
                <c:pt idx="64">
                  <c:v>-0.20396156109040986</c:v>
                </c:pt>
                <c:pt idx="65">
                  <c:v>-0.20572661306138462</c:v>
                </c:pt>
                <c:pt idx="66">
                  <c:v>-0.20533437929005682</c:v>
                </c:pt>
                <c:pt idx="67">
                  <c:v>-0.21317905471661114</c:v>
                </c:pt>
                <c:pt idx="68">
                  <c:v>-0.21925867817219058</c:v>
                </c:pt>
                <c:pt idx="69">
                  <c:v>-0.22357324965679537</c:v>
                </c:pt>
                <c:pt idx="70">
                  <c:v>-0.21533634045891359</c:v>
                </c:pt>
                <c:pt idx="71">
                  <c:v>-0.24377328888017258</c:v>
                </c:pt>
                <c:pt idx="72">
                  <c:v>-0.25652088644832327</c:v>
                </c:pt>
              </c:numCache>
            </c:numRef>
          </c:val>
          <c:smooth val="0"/>
        </c:ser>
        <c:ser>
          <c:idx val="3"/>
          <c:order val="3"/>
          <c:tx>
            <c:strRef>
              <c:f>Sheet1!$L$3</c:f>
              <c:strCache>
                <c:ptCount val="1"/>
                <c:pt idx="0">
                  <c:v>Rayonier</c:v>
                </c:pt>
              </c:strCache>
            </c:strRef>
          </c:tx>
          <c:marker>
            <c:symbol val="none"/>
          </c:marker>
          <c:cat>
            <c:numRef>
              <c:f>Sheet1!$H$18:$H$90</c:f>
              <c:numCache>
                <c:formatCode>m/d/yyyy</c:formatCode>
                <c:ptCount val="73"/>
                <c:pt idx="0">
                  <c:v>41415</c:v>
                </c:pt>
                <c:pt idx="1">
                  <c:v>41416</c:v>
                </c:pt>
                <c:pt idx="2">
                  <c:v>41417</c:v>
                </c:pt>
                <c:pt idx="3">
                  <c:v>41418</c:v>
                </c:pt>
                <c:pt idx="4">
                  <c:v>41422</c:v>
                </c:pt>
                <c:pt idx="5">
                  <c:v>41423</c:v>
                </c:pt>
                <c:pt idx="6">
                  <c:v>41424</c:v>
                </c:pt>
                <c:pt idx="7">
                  <c:v>41425</c:v>
                </c:pt>
                <c:pt idx="8">
                  <c:v>41428</c:v>
                </c:pt>
                <c:pt idx="9">
                  <c:v>41429</c:v>
                </c:pt>
                <c:pt idx="10">
                  <c:v>41430</c:v>
                </c:pt>
                <c:pt idx="11">
                  <c:v>41431</c:v>
                </c:pt>
                <c:pt idx="12">
                  <c:v>41432</c:v>
                </c:pt>
                <c:pt idx="13">
                  <c:v>41435</c:v>
                </c:pt>
                <c:pt idx="14">
                  <c:v>41436</c:v>
                </c:pt>
                <c:pt idx="15">
                  <c:v>41437</c:v>
                </c:pt>
                <c:pt idx="16">
                  <c:v>41438</c:v>
                </c:pt>
                <c:pt idx="17">
                  <c:v>41439</c:v>
                </c:pt>
                <c:pt idx="18">
                  <c:v>41442</c:v>
                </c:pt>
                <c:pt idx="19">
                  <c:v>41443</c:v>
                </c:pt>
                <c:pt idx="20">
                  <c:v>41444</c:v>
                </c:pt>
                <c:pt idx="21">
                  <c:v>41445</c:v>
                </c:pt>
                <c:pt idx="22">
                  <c:v>41446</c:v>
                </c:pt>
                <c:pt idx="23">
                  <c:v>41449</c:v>
                </c:pt>
                <c:pt idx="24">
                  <c:v>41450</c:v>
                </c:pt>
                <c:pt idx="25">
                  <c:v>41451</c:v>
                </c:pt>
                <c:pt idx="26">
                  <c:v>41452</c:v>
                </c:pt>
                <c:pt idx="27">
                  <c:v>41453</c:v>
                </c:pt>
                <c:pt idx="28">
                  <c:v>41456</c:v>
                </c:pt>
                <c:pt idx="29">
                  <c:v>41457</c:v>
                </c:pt>
                <c:pt idx="30">
                  <c:v>41458</c:v>
                </c:pt>
                <c:pt idx="31">
                  <c:v>41460</c:v>
                </c:pt>
                <c:pt idx="32">
                  <c:v>41463</c:v>
                </c:pt>
                <c:pt idx="33">
                  <c:v>41464</c:v>
                </c:pt>
                <c:pt idx="34">
                  <c:v>41465</c:v>
                </c:pt>
                <c:pt idx="35">
                  <c:v>41466</c:v>
                </c:pt>
                <c:pt idx="36">
                  <c:v>41467</c:v>
                </c:pt>
                <c:pt idx="37">
                  <c:v>41470</c:v>
                </c:pt>
                <c:pt idx="38">
                  <c:v>41471</c:v>
                </c:pt>
                <c:pt idx="39">
                  <c:v>41472</c:v>
                </c:pt>
                <c:pt idx="40">
                  <c:v>41473</c:v>
                </c:pt>
                <c:pt idx="41">
                  <c:v>41474</c:v>
                </c:pt>
                <c:pt idx="42">
                  <c:v>41477</c:v>
                </c:pt>
                <c:pt idx="43">
                  <c:v>41478</c:v>
                </c:pt>
                <c:pt idx="44">
                  <c:v>41479</c:v>
                </c:pt>
                <c:pt idx="45">
                  <c:v>41480</c:v>
                </c:pt>
                <c:pt idx="46">
                  <c:v>41481</c:v>
                </c:pt>
                <c:pt idx="47">
                  <c:v>41484</c:v>
                </c:pt>
                <c:pt idx="48">
                  <c:v>41485</c:v>
                </c:pt>
                <c:pt idx="49">
                  <c:v>41486</c:v>
                </c:pt>
                <c:pt idx="50">
                  <c:v>41487</c:v>
                </c:pt>
                <c:pt idx="51">
                  <c:v>41488</c:v>
                </c:pt>
                <c:pt idx="52">
                  <c:v>41491</c:v>
                </c:pt>
                <c:pt idx="53">
                  <c:v>41492</c:v>
                </c:pt>
                <c:pt idx="54">
                  <c:v>41493</c:v>
                </c:pt>
                <c:pt idx="55">
                  <c:v>41494</c:v>
                </c:pt>
                <c:pt idx="56">
                  <c:v>41495</c:v>
                </c:pt>
                <c:pt idx="57">
                  <c:v>41498</c:v>
                </c:pt>
                <c:pt idx="58">
                  <c:v>41499</c:v>
                </c:pt>
                <c:pt idx="59">
                  <c:v>41500</c:v>
                </c:pt>
                <c:pt idx="60">
                  <c:v>41501</c:v>
                </c:pt>
                <c:pt idx="61">
                  <c:v>41502</c:v>
                </c:pt>
                <c:pt idx="62">
                  <c:v>41505</c:v>
                </c:pt>
                <c:pt idx="63">
                  <c:v>41506</c:v>
                </c:pt>
                <c:pt idx="64">
                  <c:v>41507</c:v>
                </c:pt>
                <c:pt idx="65">
                  <c:v>41508</c:v>
                </c:pt>
                <c:pt idx="66">
                  <c:v>41509</c:v>
                </c:pt>
                <c:pt idx="67">
                  <c:v>41512</c:v>
                </c:pt>
                <c:pt idx="68">
                  <c:v>41513</c:v>
                </c:pt>
                <c:pt idx="69">
                  <c:v>41514</c:v>
                </c:pt>
                <c:pt idx="70">
                  <c:v>41515</c:v>
                </c:pt>
                <c:pt idx="71">
                  <c:v>41516</c:v>
                </c:pt>
                <c:pt idx="72">
                  <c:v>41520</c:v>
                </c:pt>
              </c:numCache>
            </c:numRef>
          </c:cat>
          <c:val>
            <c:numRef>
              <c:f>Sheet1!$L$18:$L$90</c:f>
              <c:numCache>
                <c:formatCode>0.0%</c:formatCode>
                <c:ptCount val="73"/>
                <c:pt idx="0">
                  <c:v>0</c:v>
                </c:pt>
                <c:pt idx="1">
                  <c:v>-2.6439089692101736E-2</c:v>
                </c:pt>
                <c:pt idx="2">
                  <c:v>-2.4431057563587655E-2</c:v>
                </c:pt>
                <c:pt idx="3">
                  <c:v>-2.6941097724230256E-2</c:v>
                </c:pt>
                <c:pt idx="4">
                  <c:v>-3.6646586345381538E-2</c:v>
                </c:pt>
                <c:pt idx="5">
                  <c:v>-5.756358768406955E-2</c:v>
                </c:pt>
                <c:pt idx="6">
                  <c:v>-7.095046854082987E-2</c:v>
                </c:pt>
                <c:pt idx="7">
                  <c:v>-7.2958500669344062E-2</c:v>
                </c:pt>
                <c:pt idx="8">
                  <c:v>-6.9611780455153927E-2</c:v>
                </c:pt>
                <c:pt idx="9">
                  <c:v>-8.6010709504685368E-2</c:v>
                </c:pt>
                <c:pt idx="10">
                  <c:v>-9.2202141900937007E-2</c:v>
                </c:pt>
                <c:pt idx="11">
                  <c:v>-7.814591700133855E-2</c:v>
                </c:pt>
                <c:pt idx="12">
                  <c:v>-8.3165997322623864E-2</c:v>
                </c:pt>
                <c:pt idx="13">
                  <c:v>-8.9692101740294516E-2</c:v>
                </c:pt>
                <c:pt idx="14">
                  <c:v>-9.772423025435073E-2</c:v>
                </c:pt>
                <c:pt idx="15">
                  <c:v>-0.12868139223560904</c:v>
                </c:pt>
                <c:pt idx="16">
                  <c:v>-9.772423025435073E-2</c:v>
                </c:pt>
                <c:pt idx="17">
                  <c:v>-0.10157295850066939</c:v>
                </c:pt>
                <c:pt idx="18">
                  <c:v>-0.10525435073627842</c:v>
                </c:pt>
                <c:pt idx="19">
                  <c:v>-8.7516733601070928E-2</c:v>
                </c:pt>
                <c:pt idx="20">
                  <c:v>-0.11931057563587677</c:v>
                </c:pt>
                <c:pt idx="21">
                  <c:v>-0.12834672021419002</c:v>
                </c:pt>
                <c:pt idx="22">
                  <c:v>-0.12399598393574296</c:v>
                </c:pt>
                <c:pt idx="23">
                  <c:v>-0.12817938420348052</c:v>
                </c:pt>
                <c:pt idx="24">
                  <c:v>-0.10759705488621152</c:v>
                </c:pt>
                <c:pt idx="25">
                  <c:v>-0.10040160642570284</c:v>
                </c:pt>
                <c:pt idx="26">
                  <c:v>-7.2958500669344062E-2</c:v>
                </c:pt>
                <c:pt idx="27">
                  <c:v>-7.3125836680053458E-2</c:v>
                </c:pt>
                <c:pt idx="28">
                  <c:v>-8.5676037483266354E-2</c:v>
                </c:pt>
                <c:pt idx="29">
                  <c:v>-7.6807228915662606E-2</c:v>
                </c:pt>
                <c:pt idx="30">
                  <c:v>-7.8480589022757674E-2</c:v>
                </c:pt>
                <c:pt idx="31">
                  <c:v>-8.0488621151271644E-2</c:v>
                </c:pt>
                <c:pt idx="32">
                  <c:v>-8.1659973226238192E-2</c:v>
                </c:pt>
                <c:pt idx="33">
                  <c:v>-6.6767068273092312E-2</c:v>
                </c:pt>
                <c:pt idx="34">
                  <c:v>-6.4926372155287737E-2</c:v>
                </c:pt>
                <c:pt idx="35">
                  <c:v>-4.3172690763052191E-2</c:v>
                </c:pt>
                <c:pt idx="36">
                  <c:v>-4.8694779116465803E-2</c:v>
                </c:pt>
                <c:pt idx="37">
                  <c:v>-4.9029451137884816E-2</c:v>
                </c:pt>
                <c:pt idx="38">
                  <c:v>-4.9196787148594323E-2</c:v>
                </c:pt>
                <c:pt idx="39">
                  <c:v>-3.8152610441767099E-2</c:v>
                </c:pt>
                <c:pt idx="40">
                  <c:v>-2.6104417670682611E-2</c:v>
                </c:pt>
                <c:pt idx="41">
                  <c:v>-2.4933065595716064E-2</c:v>
                </c:pt>
                <c:pt idx="42">
                  <c:v>-2.2757697456492587E-2</c:v>
                </c:pt>
                <c:pt idx="43">
                  <c:v>-1.6900937081659961E-2</c:v>
                </c:pt>
                <c:pt idx="44">
                  <c:v>-3.4303882195448443E-2</c:v>
                </c:pt>
                <c:pt idx="45">
                  <c:v>-2.4431057563587655E-2</c:v>
                </c:pt>
                <c:pt idx="46">
                  <c:v>-1.2215528781793772E-2</c:v>
                </c:pt>
                <c:pt idx="47">
                  <c:v>-1.388888888888884E-2</c:v>
                </c:pt>
                <c:pt idx="48">
                  <c:v>-1.5227576974564894E-2</c:v>
                </c:pt>
                <c:pt idx="49">
                  <c:v>-2.2088353413654671E-2</c:v>
                </c:pt>
                <c:pt idx="50">
                  <c:v>-5.1874163319945987E-3</c:v>
                </c:pt>
                <c:pt idx="51">
                  <c:v>-1.6566265060240837E-2</c:v>
                </c:pt>
                <c:pt idx="52">
                  <c:v>-2.0247657295850097E-2</c:v>
                </c:pt>
                <c:pt idx="53">
                  <c:v>-2.4765729585006668E-2</c:v>
                </c:pt>
                <c:pt idx="54">
                  <c:v>-3.2630522088353375E-2</c:v>
                </c:pt>
                <c:pt idx="55">
                  <c:v>-3.5809906291834004E-2</c:v>
                </c:pt>
                <c:pt idx="56">
                  <c:v>-2.6439089692101736E-2</c:v>
                </c:pt>
                <c:pt idx="57">
                  <c:v>-3.5307898259705484E-2</c:v>
                </c:pt>
                <c:pt idx="58">
                  <c:v>-5.5220883534136456E-2</c:v>
                </c:pt>
                <c:pt idx="59">
                  <c:v>-5.1874163319946431E-2</c:v>
                </c:pt>
                <c:pt idx="60">
                  <c:v>-7.3627844712182089E-2</c:v>
                </c:pt>
                <c:pt idx="61">
                  <c:v>-7.9986613119143235E-2</c:v>
                </c:pt>
                <c:pt idx="62">
                  <c:v>-8.5006693440428327E-2</c:v>
                </c:pt>
                <c:pt idx="63">
                  <c:v>-6.6599732262382805E-2</c:v>
                </c:pt>
                <c:pt idx="64">
                  <c:v>-7.3962516733600991E-2</c:v>
                </c:pt>
                <c:pt idx="65">
                  <c:v>-6.6767068273092312E-2</c:v>
                </c:pt>
                <c:pt idx="66">
                  <c:v>-5.8065595716198071E-2</c:v>
                </c:pt>
                <c:pt idx="67">
                  <c:v>-5.6726907630522128E-2</c:v>
                </c:pt>
                <c:pt idx="68">
                  <c:v>-6.275100401606426E-2</c:v>
                </c:pt>
                <c:pt idx="69">
                  <c:v>-6.6432396251673298E-2</c:v>
                </c:pt>
                <c:pt idx="70">
                  <c:v>-5.5388219544845962E-2</c:v>
                </c:pt>
                <c:pt idx="71">
                  <c:v>-7.5635876840696059E-2</c:v>
                </c:pt>
                <c:pt idx="72">
                  <c:v>-9.4210174029451088E-2</c:v>
                </c:pt>
              </c:numCache>
            </c:numRef>
          </c:val>
          <c:smooth val="0"/>
        </c:ser>
        <c:ser>
          <c:idx val="4"/>
          <c:order val="4"/>
          <c:tx>
            <c:strRef>
              <c:f>Sheet1!$M$3</c:f>
              <c:strCache>
                <c:ptCount val="1"/>
                <c:pt idx="0">
                  <c:v>Weyerhaeuser</c:v>
                </c:pt>
              </c:strCache>
            </c:strRef>
          </c:tx>
          <c:marker>
            <c:symbol val="none"/>
          </c:marker>
          <c:cat>
            <c:numRef>
              <c:f>Sheet1!$H$18:$H$90</c:f>
              <c:numCache>
                <c:formatCode>m/d/yyyy</c:formatCode>
                <c:ptCount val="73"/>
                <c:pt idx="0">
                  <c:v>41415</c:v>
                </c:pt>
                <c:pt idx="1">
                  <c:v>41416</c:v>
                </c:pt>
                <c:pt idx="2">
                  <c:v>41417</c:v>
                </c:pt>
                <c:pt idx="3">
                  <c:v>41418</c:v>
                </c:pt>
                <c:pt idx="4">
                  <c:v>41422</c:v>
                </c:pt>
                <c:pt idx="5">
                  <c:v>41423</c:v>
                </c:pt>
                <c:pt idx="6">
                  <c:v>41424</c:v>
                </c:pt>
                <c:pt idx="7">
                  <c:v>41425</c:v>
                </c:pt>
                <c:pt idx="8">
                  <c:v>41428</c:v>
                </c:pt>
                <c:pt idx="9">
                  <c:v>41429</c:v>
                </c:pt>
                <c:pt idx="10">
                  <c:v>41430</c:v>
                </c:pt>
                <c:pt idx="11">
                  <c:v>41431</c:v>
                </c:pt>
                <c:pt idx="12">
                  <c:v>41432</c:v>
                </c:pt>
                <c:pt idx="13">
                  <c:v>41435</c:v>
                </c:pt>
                <c:pt idx="14">
                  <c:v>41436</c:v>
                </c:pt>
                <c:pt idx="15">
                  <c:v>41437</c:v>
                </c:pt>
                <c:pt idx="16">
                  <c:v>41438</c:v>
                </c:pt>
                <c:pt idx="17">
                  <c:v>41439</c:v>
                </c:pt>
                <c:pt idx="18">
                  <c:v>41442</c:v>
                </c:pt>
                <c:pt idx="19">
                  <c:v>41443</c:v>
                </c:pt>
                <c:pt idx="20">
                  <c:v>41444</c:v>
                </c:pt>
                <c:pt idx="21">
                  <c:v>41445</c:v>
                </c:pt>
                <c:pt idx="22">
                  <c:v>41446</c:v>
                </c:pt>
                <c:pt idx="23">
                  <c:v>41449</c:v>
                </c:pt>
                <c:pt idx="24">
                  <c:v>41450</c:v>
                </c:pt>
                <c:pt idx="25">
                  <c:v>41451</c:v>
                </c:pt>
                <c:pt idx="26">
                  <c:v>41452</c:v>
                </c:pt>
                <c:pt idx="27">
                  <c:v>41453</c:v>
                </c:pt>
                <c:pt idx="28">
                  <c:v>41456</c:v>
                </c:pt>
                <c:pt idx="29">
                  <c:v>41457</c:v>
                </c:pt>
                <c:pt idx="30">
                  <c:v>41458</c:v>
                </c:pt>
                <c:pt idx="31">
                  <c:v>41460</c:v>
                </c:pt>
                <c:pt idx="32">
                  <c:v>41463</c:v>
                </c:pt>
                <c:pt idx="33">
                  <c:v>41464</c:v>
                </c:pt>
                <c:pt idx="34">
                  <c:v>41465</c:v>
                </c:pt>
                <c:pt idx="35">
                  <c:v>41466</c:v>
                </c:pt>
                <c:pt idx="36">
                  <c:v>41467</c:v>
                </c:pt>
                <c:pt idx="37">
                  <c:v>41470</c:v>
                </c:pt>
                <c:pt idx="38">
                  <c:v>41471</c:v>
                </c:pt>
                <c:pt idx="39">
                  <c:v>41472</c:v>
                </c:pt>
                <c:pt idx="40">
                  <c:v>41473</c:v>
                </c:pt>
                <c:pt idx="41">
                  <c:v>41474</c:v>
                </c:pt>
                <c:pt idx="42">
                  <c:v>41477</c:v>
                </c:pt>
                <c:pt idx="43">
                  <c:v>41478</c:v>
                </c:pt>
                <c:pt idx="44">
                  <c:v>41479</c:v>
                </c:pt>
                <c:pt idx="45">
                  <c:v>41480</c:v>
                </c:pt>
                <c:pt idx="46">
                  <c:v>41481</c:v>
                </c:pt>
                <c:pt idx="47">
                  <c:v>41484</c:v>
                </c:pt>
                <c:pt idx="48">
                  <c:v>41485</c:v>
                </c:pt>
                <c:pt idx="49">
                  <c:v>41486</c:v>
                </c:pt>
                <c:pt idx="50">
                  <c:v>41487</c:v>
                </c:pt>
                <c:pt idx="51">
                  <c:v>41488</c:v>
                </c:pt>
                <c:pt idx="52">
                  <c:v>41491</c:v>
                </c:pt>
                <c:pt idx="53">
                  <c:v>41492</c:v>
                </c:pt>
                <c:pt idx="54">
                  <c:v>41493</c:v>
                </c:pt>
                <c:pt idx="55">
                  <c:v>41494</c:v>
                </c:pt>
                <c:pt idx="56">
                  <c:v>41495</c:v>
                </c:pt>
                <c:pt idx="57">
                  <c:v>41498</c:v>
                </c:pt>
                <c:pt idx="58">
                  <c:v>41499</c:v>
                </c:pt>
                <c:pt idx="59">
                  <c:v>41500</c:v>
                </c:pt>
                <c:pt idx="60">
                  <c:v>41501</c:v>
                </c:pt>
                <c:pt idx="61">
                  <c:v>41502</c:v>
                </c:pt>
                <c:pt idx="62">
                  <c:v>41505</c:v>
                </c:pt>
                <c:pt idx="63">
                  <c:v>41506</c:v>
                </c:pt>
                <c:pt idx="64">
                  <c:v>41507</c:v>
                </c:pt>
                <c:pt idx="65">
                  <c:v>41508</c:v>
                </c:pt>
                <c:pt idx="66">
                  <c:v>41509</c:v>
                </c:pt>
                <c:pt idx="67">
                  <c:v>41512</c:v>
                </c:pt>
                <c:pt idx="68">
                  <c:v>41513</c:v>
                </c:pt>
                <c:pt idx="69">
                  <c:v>41514</c:v>
                </c:pt>
                <c:pt idx="70">
                  <c:v>41515</c:v>
                </c:pt>
                <c:pt idx="71">
                  <c:v>41516</c:v>
                </c:pt>
                <c:pt idx="72">
                  <c:v>41520</c:v>
                </c:pt>
              </c:numCache>
            </c:numRef>
          </c:cat>
          <c:val>
            <c:numRef>
              <c:f>Sheet1!$M$18:$M$90</c:f>
              <c:numCache>
                <c:formatCode>0.0%</c:formatCode>
                <c:ptCount val="73"/>
                <c:pt idx="0">
                  <c:v>0</c:v>
                </c:pt>
                <c:pt idx="1">
                  <c:v>-8.2822085889571184E-3</c:v>
                </c:pt>
                <c:pt idx="2">
                  <c:v>-1.6871165644171904E-2</c:v>
                </c:pt>
                <c:pt idx="3">
                  <c:v>-2.6380368098159579E-2</c:v>
                </c:pt>
                <c:pt idx="4">
                  <c:v>-2.4539877300613466E-2</c:v>
                </c:pt>
                <c:pt idx="5">
                  <c:v>-6.349693251533739E-2</c:v>
                </c:pt>
                <c:pt idx="6">
                  <c:v>-9.0184049079754636E-2</c:v>
                </c:pt>
                <c:pt idx="7">
                  <c:v>-8.5276073619631965E-2</c:v>
                </c:pt>
                <c:pt idx="8">
                  <c:v>-7.7914110429447958E-2</c:v>
                </c:pt>
                <c:pt idx="9">
                  <c:v>-0.10337423312883443</c:v>
                </c:pt>
                <c:pt idx="10">
                  <c:v>-0.13128834355828223</c:v>
                </c:pt>
                <c:pt idx="11">
                  <c:v>-0.10981595092024543</c:v>
                </c:pt>
                <c:pt idx="12">
                  <c:v>-0.10950920245398776</c:v>
                </c:pt>
                <c:pt idx="13">
                  <c:v>-0.1073619631901841</c:v>
                </c:pt>
                <c:pt idx="14">
                  <c:v>-0.11993865030674844</c:v>
                </c:pt>
                <c:pt idx="15">
                  <c:v>-0.14754601226993869</c:v>
                </c:pt>
                <c:pt idx="16">
                  <c:v>-0.12239263803680989</c:v>
                </c:pt>
                <c:pt idx="17">
                  <c:v>-0.13220858895705523</c:v>
                </c:pt>
                <c:pt idx="18">
                  <c:v>-0.12085889570552155</c:v>
                </c:pt>
                <c:pt idx="19">
                  <c:v>-0.13374233128834367</c:v>
                </c:pt>
                <c:pt idx="20">
                  <c:v>-0.16226993865030681</c:v>
                </c:pt>
                <c:pt idx="21">
                  <c:v>-0.17085889570552149</c:v>
                </c:pt>
                <c:pt idx="22">
                  <c:v>-0.15889570552147236</c:v>
                </c:pt>
                <c:pt idx="23">
                  <c:v>-0.17147239263803682</c:v>
                </c:pt>
                <c:pt idx="24">
                  <c:v>-0.15582822085889581</c:v>
                </c:pt>
                <c:pt idx="25">
                  <c:v>-0.14938650306748469</c:v>
                </c:pt>
                <c:pt idx="26">
                  <c:v>-0.13496932515337434</c:v>
                </c:pt>
                <c:pt idx="27">
                  <c:v>-0.12607361963190189</c:v>
                </c:pt>
                <c:pt idx="28">
                  <c:v>-0.1380368098159509</c:v>
                </c:pt>
                <c:pt idx="29">
                  <c:v>-0.12453987730061356</c:v>
                </c:pt>
                <c:pt idx="30">
                  <c:v>-0.12699386503067489</c:v>
                </c:pt>
                <c:pt idx="31">
                  <c:v>-0.13159509202454001</c:v>
                </c:pt>
                <c:pt idx="32">
                  <c:v>-0.12944785276073623</c:v>
                </c:pt>
                <c:pt idx="33">
                  <c:v>-0.11871165644171777</c:v>
                </c:pt>
                <c:pt idx="34">
                  <c:v>-0.11840490797546022</c:v>
                </c:pt>
                <c:pt idx="35">
                  <c:v>-9.9693251533742311E-2</c:v>
                </c:pt>
                <c:pt idx="36">
                  <c:v>-9.3558282208588972E-2</c:v>
                </c:pt>
                <c:pt idx="37">
                  <c:v>-9.9386503067484755E-2</c:v>
                </c:pt>
                <c:pt idx="38">
                  <c:v>-9.9386503067484755E-2</c:v>
                </c:pt>
                <c:pt idx="39">
                  <c:v>-0.10214723926380376</c:v>
                </c:pt>
                <c:pt idx="40">
                  <c:v>-9.2024539877300637E-2</c:v>
                </c:pt>
                <c:pt idx="41">
                  <c:v>-8.4049079754601297E-2</c:v>
                </c:pt>
                <c:pt idx="42">
                  <c:v>-9.5092024539877307E-2</c:v>
                </c:pt>
                <c:pt idx="43">
                  <c:v>-0.10030674846625776</c:v>
                </c:pt>
                <c:pt idx="44">
                  <c:v>-0.1147239263803681</c:v>
                </c:pt>
                <c:pt idx="45">
                  <c:v>-0.10613496932515343</c:v>
                </c:pt>
                <c:pt idx="46">
                  <c:v>-0.1165644171779141</c:v>
                </c:pt>
                <c:pt idx="47">
                  <c:v>-0.14141104294478535</c:v>
                </c:pt>
                <c:pt idx="48">
                  <c:v>-0.13435582822085901</c:v>
                </c:pt>
                <c:pt idx="49">
                  <c:v>-0.12883435582822089</c:v>
                </c:pt>
                <c:pt idx="50">
                  <c:v>-0.13159509202454001</c:v>
                </c:pt>
                <c:pt idx="51">
                  <c:v>-0.14171779141104301</c:v>
                </c:pt>
                <c:pt idx="52">
                  <c:v>-0.1361963190184049</c:v>
                </c:pt>
                <c:pt idx="53">
                  <c:v>-0.13558282208588956</c:v>
                </c:pt>
                <c:pt idx="54">
                  <c:v>-0.15337423312883436</c:v>
                </c:pt>
                <c:pt idx="55">
                  <c:v>-0.16196319018404914</c:v>
                </c:pt>
                <c:pt idx="56">
                  <c:v>-0.14693251533742335</c:v>
                </c:pt>
                <c:pt idx="57">
                  <c:v>-0.16196319018404914</c:v>
                </c:pt>
                <c:pt idx="58">
                  <c:v>-0.17208588957055226</c:v>
                </c:pt>
                <c:pt idx="59">
                  <c:v>-0.14754601226993869</c:v>
                </c:pt>
                <c:pt idx="60">
                  <c:v>-0.16656441717791415</c:v>
                </c:pt>
                <c:pt idx="61">
                  <c:v>-0.1699386503067486</c:v>
                </c:pt>
                <c:pt idx="62">
                  <c:v>-0.18251533742331294</c:v>
                </c:pt>
                <c:pt idx="63">
                  <c:v>-0.16104294478527603</c:v>
                </c:pt>
                <c:pt idx="64">
                  <c:v>-0.16196319018404914</c:v>
                </c:pt>
                <c:pt idx="65">
                  <c:v>-0.15705521472392636</c:v>
                </c:pt>
                <c:pt idx="66">
                  <c:v>-0.14693251533742335</c:v>
                </c:pt>
                <c:pt idx="67">
                  <c:v>-0.14233128834355835</c:v>
                </c:pt>
                <c:pt idx="68">
                  <c:v>-0.16165644171779148</c:v>
                </c:pt>
                <c:pt idx="69">
                  <c:v>-0.15153374233128836</c:v>
                </c:pt>
                <c:pt idx="70">
                  <c:v>-0.14969325153374236</c:v>
                </c:pt>
                <c:pt idx="71">
                  <c:v>-0.16012269938650314</c:v>
                </c:pt>
                <c:pt idx="72">
                  <c:v>-0.16871165644171782</c:v>
                </c:pt>
              </c:numCache>
            </c:numRef>
          </c:val>
          <c:smooth val="0"/>
        </c:ser>
        <c:dLbls>
          <c:showLegendKey val="0"/>
          <c:showVal val="0"/>
          <c:showCatName val="0"/>
          <c:showSerName val="0"/>
          <c:showPercent val="0"/>
          <c:showBubbleSize val="0"/>
        </c:dLbls>
        <c:marker val="1"/>
        <c:smooth val="0"/>
        <c:axId val="242228608"/>
        <c:axId val="242242688"/>
      </c:lineChart>
      <c:lineChart>
        <c:grouping val="standard"/>
        <c:varyColors val="0"/>
        <c:ser>
          <c:idx val="0"/>
          <c:order val="0"/>
          <c:tx>
            <c:strRef>
              <c:f>Sheet1!$I$3</c:f>
              <c:strCache>
                <c:ptCount val="1"/>
                <c:pt idx="0">
                  <c:v>10-Year Yield</c:v>
                </c:pt>
              </c:strCache>
            </c:strRef>
          </c:tx>
          <c:spPr>
            <a:ln>
              <a:solidFill>
                <a:schemeClr val="tx1"/>
              </a:solidFill>
            </a:ln>
          </c:spPr>
          <c:marker>
            <c:symbol val="none"/>
          </c:marker>
          <c:cat>
            <c:numRef>
              <c:f>Sheet1!$H$18:$H$90</c:f>
              <c:numCache>
                <c:formatCode>m/d/yyyy</c:formatCode>
                <c:ptCount val="73"/>
                <c:pt idx="0">
                  <c:v>41415</c:v>
                </c:pt>
                <c:pt idx="1">
                  <c:v>41416</c:v>
                </c:pt>
                <c:pt idx="2">
                  <c:v>41417</c:v>
                </c:pt>
                <c:pt idx="3">
                  <c:v>41418</c:v>
                </c:pt>
                <c:pt idx="4">
                  <c:v>41422</c:v>
                </c:pt>
                <c:pt idx="5">
                  <c:v>41423</c:v>
                </c:pt>
                <c:pt idx="6">
                  <c:v>41424</c:v>
                </c:pt>
                <c:pt idx="7">
                  <c:v>41425</c:v>
                </c:pt>
                <c:pt idx="8">
                  <c:v>41428</c:v>
                </c:pt>
                <c:pt idx="9">
                  <c:v>41429</c:v>
                </c:pt>
                <c:pt idx="10">
                  <c:v>41430</c:v>
                </c:pt>
                <c:pt idx="11">
                  <c:v>41431</c:v>
                </c:pt>
                <c:pt idx="12">
                  <c:v>41432</c:v>
                </c:pt>
                <c:pt idx="13">
                  <c:v>41435</c:v>
                </c:pt>
                <c:pt idx="14">
                  <c:v>41436</c:v>
                </c:pt>
                <c:pt idx="15">
                  <c:v>41437</c:v>
                </c:pt>
                <c:pt idx="16">
                  <c:v>41438</c:v>
                </c:pt>
                <c:pt idx="17">
                  <c:v>41439</c:v>
                </c:pt>
                <c:pt idx="18">
                  <c:v>41442</c:v>
                </c:pt>
                <c:pt idx="19">
                  <c:v>41443</c:v>
                </c:pt>
                <c:pt idx="20">
                  <c:v>41444</c:v>
                </c:pt>
                <c:pt idx="21">
                  <c:v>41445</c:v>
                </c:pt>
                <c:pt idx="22">
                  <c:v>41446</c:v>
                </c:pt>
                <c:pt idx="23">
                  <c:v>41449</c:v>
                </c:pt>
                <c:pt idx="24">
                  <c:v>41450</c:v>
                </c:pt>
                <c:pt idx="25">
                  <c:v>41451</c:v>
                </c:pt>
                <c:pt idx="26">
                  <c:v>41452</c:v>
                </c:pt>
                <c:pt idx="27">
                  <c:v>41453</c:v>
                </c:pt>
                <c:pt idx="28">
                  <c:v>41456</c:v>
                </c:pt>
                <c:pt idx="29">
                  <c:v>41457</c:v>
                </c:pt>
                <c:pt idx="30">
                  <c:v>41458</c:v>
                </c:pt>
                <c:pt idx="31">
                  <c:v>41460</c:v>
                </c:pt>
                <c:pt idx="32">
                  <c:v>41463</c:v>
                </c:pt>
                <c:pt idx="33">
                  <c:v>41464</c:v>
                </c:pt>
                <c:pt idx="34">
                  <c:v>41465</c:v>
                </c:pt>
                <c:pt idx="35">
                  <c:v>41466</c:v>
                </c:pt>
                <c:pt idx="36">
                  <c:v>41467</c:v>
                </c:pt>
                <c:pt idx="37">
                  <c:v>41470</c:v>
                </c:pt>
                <c:pt idx="38">
                  <c:v>41471</c:v>
                </c:pt>
                <c:pt idx="39">
                  <c:v>41472</c:v>
                </c:pt>
                <c:pt idx="40">
                  <c:v>41473</c:v>
                </c:pt>
                <c:pt idx="41">
                  <c:v>41474</c:v>
                </c:pt>
                <c:pt idx="42">
                  <c:v>41477</c:v>
                </c:pt>
                <c:pt idx="43">
                  <c:v>41478</c:v>
                </c:pt>
                <c:pt idx="44">
                  <c:v>41479</c:v>
                </c:pt>
                <c:pt idx="45">
                  <c:v>41480</c:v>
                </c:pt>
                <c:pt idx="46">
                  <c:v>41481</c:v>
                </c:pt>
                <c:pt idx="47">
                  <c:v>41484</c:v>
                </c:pt>
                <c:pt idx="48">
                  <c:v>41485</c:v>
                </c:pt>
                <c:pt idx="49">
                  <c:v>41486</c:v>
                </c:pt>
                <c:pt idx="50">
                  <c:v>41487</c:v>
                </c:pt>
                <c:pt idx="51">
                  <c:v>41488</c:v>
                </c:pt>
                <c:pt idx="52">
                  <c:v>41491</c:v>
                </c:pt>
                <c:pt idx="53">
                  <c:v>41492</c:v>
                </c:pt>
                <c:pt idx="54">
                  <c:v>41493</c:v>
                </c:pt>
                <c:pt idx="55">
                  <c:v>41494</c:v>
                </c:pt>
                <c:pt idx="56">
                  <c:v>41495</c:v>
                </c:pt>
                <c:pt idx="57">
                  <c:v>41498</c:v>
                </c:pt>
                <c:pt idx="58">
                  <c:v>41499</c:v>
                </c:pt>
                <c:pt idx="59">
                  <c:v>41500</c:v>
                </c:pt>
                <c:pt idx="60">
                  <c:v>41501</c:v>
                </c:pt>
                <c:pt idx="61">
                  <c:v>41502</c:v>
                </c:pt>
                <c:pt idx="62">
                  <c:v>41505</c:v>
                </c:pt>
                <c:pt idx="63">
                  <c:v>41506</c:v>
                </c:pt>
                <c:pt idx="64">
                  <c:v>41507</c:v>
                </c:pt>
                <c:pt idx="65">
                  <c:v>41508</c:v>
                </c:pt>
                <c:pt idx="66">
                  <c:v>41509</c:v>
                </c:pt>
                <c:pt idx="67">
                  <c:v>41512</c:v>
                </c:pt>
                <c:pt idx="68">
                  <c:v>41513</c:v>
                </c:pt>
                <c:pt idx="69">
                  <c:v>41514</c:v>
                </c:pt>
                <c:pt idx="70">
                  <c:v>41515</c:v>
                </c:pt>
                <c:pt idx="71">
                  <c:v>41516</c:v>
                </c:pt>
                <c:pt idx="72">
                  <c:v>41520</c:v>
                </c:pt>
              </c:numCache>
            </c:numRef>
          </c:cat>
          <c:val>
            <c:numRef>
              <c:f>Sheet1!$I$18:$I$90</c:f>
              <c:numCache>
                <c:formatCode>0.0%</c:formatCode>
                <c:ptCount val="73"/>
                <c:pt idx="0">
                  <c:v>0</c:v>
                </c:pt>
                <c:pt idx="1">
                  <c:v>5.7700269095425361E-2</c:v>
                </c:pt>
                <c:pt idx="2">
                  <c:v>4.4969985510246335E-2</c:v>
                </c:pt>
                <c:pt idx="3">
                  <c:v>4.4969985510246335E-2</c:v>
                </c:pt>
                <c:pt idx="4">
                  <c:v>0.12233492030635484</c:v>
                </c:pt>
                <c:pt idx="5">
                  <c:v>9.6512109294142112E-2</c:v>
                </c:pt>
                <c:pt idx="6">
                  <c:v>9.3355412957979889E-2</c:v>
                </c:pt>
                <c:pt idx="7">
                  <c:v>0.10406748085282569</c:v>
                </c:pt>
                <c:pt idx="8">
                  <c:v>9.8116332022355701E-2</c:v>
                </c:pt>
                <c:pt idx="9">
                  <c:v>0.11389981370316704</c:v>
                </c:pt>
                <c:pt idx="10">
                  <c:v>8.347133098737336E-2</c:v>
                </c:pt>
                <c:pt idx="11">
                  <c:v>7.7054440074518782E-2</c:v>
                </c:pt>
                <c:pt idx="12">
                  <c:v>0.12575036224384184</c:v>
                </c:pt>
                <c:pt idx="13">
                  <c:v>0.14629476298902921</c:v>
                </c:pt>
                <c:pt idx="14">
                  <c:v>0.13283999172014083</c:v>
                </c:pt>
                <c:pt idx="15">
                  <c:v>0.1548333678327467</c:v>
                </c:pt>
                <c:pt idx="16">
                  <c:v>0.11353756986131258</c:v>
                </c:pt>
                <c:pt idx="17">
                  <c:v>0.10577520182156919</c:v>
                </c:pt>
                <c:pt idx="18">
                  <c:v>0.12952804802318374</c:v>
                </c:pt>
                <c:pt idx="19">
                  <c:v>0.13237424963775624</c:v>
                </c:pt>
                <c:pt idx="20">
                  <c:v>0.219933761126061</c:v>
                </c:pt>
                <c:pt idx="21">
                  <c:v>0.25289795073483767</c:v>
                </c:pt>
                <c:pt idx="22">
                  <c:v>0.31277168288139112</c:v>
                </c:pt>
                <c:pt idx="23">
                  <c:v>0.31525564065410894</c:v>
                </c:pt>
                <c:pt idx="24">
                  <c:v>0.35225626164355228</c:v>
                </c:pt>
                <c:pt idx="25">
                  <c:v>0.3125646864003313</c:v>
                </c:pt>
                <c:pt idx="26">
                  <c:v>0.27887600910784505</c:v>
                </c:pt>
                <c:pt idx="27">
                  <c:v>0.28927758228110134</c:v>
                </c:pt>
                <c:pt idx="28">
                  <c:v>0.28311943696957154</c:v>
                </c:pt>
                <c:pt idx="29">
                  <c:v>0.28223970192506731</c:v>
                </c:pt>
                <c:pt idx="30">
                  <c:v>0.28223970192506731</c:v>
                </c:pt>
                <c:pt idx="31">
                  <c:v>0.42004760919064377</c:v>
                </c:pt>
                <c:pt idx="32">
                  <c:v>0.36446905402608154</c:v>
                </c:pt>
                <c:pt idx="33">
                  <c:v>0.36560753467191076</c:v>
                </c:pt>
                <c:pt idx="34">
                  <c:v>0.36177809977230391</c:v>
                </c:pt>
                <c:pt idx="35">
                  <c:v>0.33362657834816822</c:v>
                </c:pt>
                <c:pt idx="36">
                  <c:v>0.33362657834816822</c:v>
                </c:pt>
                <c:pt idx="37">
                  <c:v>0.31701511074311739</c:v>
                </c:pt>
                <c:pt idx="38">
                  <c:v>0.31271993376112617</c:v>
                </c:pt>
                <c:pt idx="39">
                  <c:v>0.29051956116746003</c:v>
                </c:pt>
                <c:pt idx="40">
                  <c:v>0.30951148830469877</c:v>
                </c:pt>
                <c:pt idx="41">
                  <c:v>0.28751811219209289</c:v>
                </c:pt>
                <c:pt idx="42">
                  <c:v>0.28612088594493912</c:v>
                </c:pt>
                <c:pt idx="43">
                  <c:v>0.29885116953011814</c:v>
                </c:pt>
                <c:pt idx="44">
                  <c:v>0.34087145518526185</c:v>
                </c:pt>
                <c:pt idx="45">
                  <c:v>0.33171186089836469</c:v>
                </c:pt>
                <c:pt idx="46">
                  <c:v>0.32860691368246764</c:v>
                </c:pt>
                <c:pt idx="47">
                  <c:v>0.34977230387083424</c:v>
                </c:pt>
                <c:pt idx="48">
                  <c:v>0.35282550196646656</c:v>
                </c:pt>
                <c:pt idx="49">
                  <c:v>0.3362657834816809</c:v>
                </c:pt>
                <c:pt idx="50">
                  <c:v>0.40193541709790925</c:v>
                </c:pt>
                <c:pt idx="51">
                  <c:v>0.34552887600910775</c:v>
                </c:pt>
                <c:pt idx="52">
                  <c:v>0.36679776443800471</c:v>
                </c:pt>
                <c:pt idx="53">
                  <c:v>0.36938522045125244</c:v>
                </c:pt>
                <c:pt idx="54">
                  <c:v>0.34951355826950947</c:v>
                </c:pt>
                <c:pt idx="55">
                  <c:v>0.34071620782446721</c:v>
                </c:pt>
                <c:pt idx="56">
                  <c:v>0.33611053612088604</c:v>
                </c:pt>
                <c:pt idx="57">
                  <c:v>0.35608569654315869</c:v>
                </c:pt>
                <c:pt idx="58">
                  <c:v>0.4112502587456015</c:v>
                </c:pt>
                <c:pt idx="59">
                  <c:v>0.4065928379217556</c:v>
                </c:pt>
                <c:pt idx="60">
                  <c:v>0.43484785758642097</c:v>
                </c:pt>
                <c:pt idx="61">
                  <c:v>0.46289588077002719</c:v>
                </c:pt>
                <c:pt idx="62">
                  <c:v>0.49203063547919701</c:v>
                </c:pt>
                <c:pt idx="63">
                  <c:v>0.45777271786379647</c:v>
                </c:pt>
                <c:pt idx="64">
                  <c:v>0.49880977023390605</c:v>
                </c:pt>
                <c:pt idx="65">
                  <c:v>0.49503208445456415</c:v>
                </c:pt>
                <c:pt idx="66">
                  <c:v>0.45653073897743757</c:v>
                </c:pt>
                <c:pt idx="67">
                  <c:v>0.44421444835437796</c:v>
                </c:pt>
                <c:pt idx="68">
                  <c:v>0.40405713102877261</c:v>
                </c:pt>
                <c:pt idx="69">
                  <c:v>0.43241564893396811</c:v>
                </c:pt>
                <c:pt idx="70">
                  <c:v>0.43008693852204516</c:v>
                </c:pt>
                <c:pt idx="71">
                  <c:v>0.43008693852204516</c:v>
                </c:pt>
                <c:pt idx="72">
                  <c:v>0.49554957565721391</c:v>
                </c:pt>
              </c:numCache>
            </c:numRef>
          </c:val>
          <c:smooth val="0"/>
        </c:ser>
        <c:dLbls>
          <c:showLegendKey val="0"/>
          <c:showVal val="0"/>
          <c:showCatName val="0"/>
          <c:showSerName val="0"/>
          <c:showPercent val="0"/>
          <c:showBubbleSize val="0"/>
        </c:dLbls>
        <c:marker val="1"/>
        <c:smooth val="0"/>
        <c:axId val="242250880"/>
        <c:axId val="242244608"/>
      </c:lineChart>
      <c:dateAx>
        <c:axId val="242228608"/>
        <c:scaling>
          <c:orientation val="minMax"/>
        </c:scaling>
        <c:delete val="0"/>
        <c:axPos val="b"/>
        <c:numFmt formatCode="m/d/yyyy" sourceLinked="1"/>
        <c:majorTickMark val="out"/>
        <c:minorTickMark val="none"/>
        <c:tickLblPos val="low"/>
        <c:txPr>
          <a:bodyPr/>
          <a:lstStyle/>
          <a:p>
            <a:pPr>
              <a:defRPr>
                <a:latin typeface="Arial" panose="020B0604020202020204" pitchFamily="34" charset="0"/>
                <a:cs typeface="Arial" panose="020B0604020202020204" pitchFamily="34" charset="0"/>
              </a:defRPr>
            </a:pPr>
            <a:endParaRPr lang="en-US"/>
          </a:p>
        </c:txPr>
        <c:crossAx val="242242688"/>
        <c:crosses val="autoZero"/>
        <c:auto val="1"/>
        <c:lblOffset val="100"/>
        <c:baseTimeUnit val="days"/>
        <c:majorUnit val="7"/>
        <c:majorTimeUnit val="days"/>
      </c:dateAx>
      <c:valAx>
        <c:axId val="242242688"/>
        <c:scaling>
          <c:orientation val="minMax"/>
        </c:scaling>
        <c:delete val="0"/>
        <c:axPos val="l"/>
        <c:majorGridlines/>
        <c:title>
          <c:tx>
            <c:rich>
              <a:bodyPr rot="-5400000" vert="horz"/>
              <a:lstStyle/>
              <a:p>
                <a:pPr>
                  <a:defRPr>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Stock</a:t>
                </a:r>
                <a:r>
                  <a:rPr lang="en-US" sz="1400" baseline="0">
                    <a:latin typeface="Arial" panose="020B0604020202020204" pitchFamily="34" charset="0"/>
                    <a:cs typeface="Arial" panose="020B0604020202020204" pitchFamily="34" charset="0"/>
                  </a:rPr>
                  <a:t> Returns</a:t>
                </a:r>
                <a:endParaRPr lang="en-US" sz="1400">
                  <a:latin typeface="Arial" panose="020B0604020202020204" pitchFamily="34" charset="0"/>
                  <a:cs typeface="Arial" panose="020B0604020202020204" pitchFamily="34" charset="0"/>
                </a:endParaRPr>
              </a:p>
            </c:rich>
          </c:tx>
          <c:layout/>
          <c:overlay val="0"/>
        </c:title>
        <c:numFmt formatCode="0%" sourceLinked="0"/>
        <c:majorTickMark val="out"/>
        <c:minorTickMark val="none"/>
        <c:tickLblPos val="nextTo"/>
        <c:txPr>
          <a:bodyPr/>
          <a:lstStyle/>
          <a:p>
            <a:pPr>
              <a:defRPr sz="900">
                <a:latin typeface="Arial" panose="020B0604020202020204" pitchFamily="34" charset="0"/>
                <a:cs typeface="Arial" panose="020B0604020202020204" pitchFamily="34" charset="0"/>
              </a:defRPr>
            </a:pPr>
            <a:endParaRPr lang="en-US"/>
          </a:p>
        </c:txPr>
        <c:crossAx val="242228608"/>
        <c:crosses val="autoZero"/>
        <c:crossBetween val="between"/>
      </c:valAx>
      <c:valAx>
        <c:axId val="242244608"/>
        <c:scaling>
          <c:orientation val="maxMin"/>
        </c:scaling>
        <c:delete val="0"/>
        <c:axPos val="r"/>
        <c:title>
          <c:tx>
            <c:rich>
              <a:bodyPr rot="-5400000" vert="horz"/>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Change in 10-Year Yield</a:t>
                </a:r>
              </a:p>
            </c:rich>
          </c:tx>
          <c:layout/>
          <c:overlay val="0"/>
        </c:title>
        <c:numFmt formatCode="0%" sourceLinked="0"/>
        <c:majorTickMark val="out"/>
        <c:minorTickMark val="none"/>
        <c:tickLblPos val="nextTo"/>
        <c:txPr>
          <a:bodyPr/>
          <a:lstStyle/>
          <a:p>
            <a:pPr>
              <a:defRPr sz="900">
                <a:latin typeface="Arial" panose="020B0604020202020204" pitchFamily="34" charset="0"/>
                <a:cs typeface="Arial" panose="020B0604020202020204" pitchFamily="34" charset="0"/>
              </a:defRPr>
            </a:pPr>
            <a:endParaRPr lang="en-US"/>
          </a:p>
        </c:txPr>
        <c:crossAx val="242250880"/>
        <c:crosses val="max"/>
        <c:crossBetween val="between"/>
      </c:valAx>
      <c:dateAx>
        <c:axId val="242250880"/>
        <c:scaling>
          <c:orientation val="minMax"/>
        </c:scaling>
        <c:delete val="1"/>
        <c:axPos val="t"/>
        <c:numFmt formatCode="m/d/yyyy" sourceLinked="1"/>
        <c:majorTickMark val="out"/>
        <c:minorTickMark val="none"/>
        <c:tickLblPos val="nextTo"/>
        <c:crossAx val="242244608"/>
        <c:crosses val="autoZero"/>
        <c:auto val="1"/>
        <c:lblOffset val="100"/>
        <c:baseTimeUnit val="days"/>
      </c:dateAx>
      <c:spPr>
        <a:noFill/>
      </c:spPr>
    </c:plotArea>
    <c:legend>
      <c:legendPos val="r"/>
      <c:layout>
        <c:manualLayout>
          <c:xMode val="edge"/>
          <c:yMode val="edge"/>
          <c:x val="0.12666591676040495"/>
          <c:y val="0.59140532433445814"/>
          <c:w val="0.1704769403824522"/>
          <c:h val="0.21401449818772653"/>
        </c:manualLayout>
      </c:layout>
      <c:overlay val="0"/>
      <c:spPr>
        <a:solidFill>
          <a:schemeClr val="bg1"/>
        </a:solidFill>
        <a:ln>
          <a:solidFill>
            <a:schemeClr val="tx1"/>
          </a:solidFill>
        </a:ln>
      </c:spPr>
      <c:txPr>
        <a:bodyPr/>
        <a:lstStyle/>
        <a:p>
          <a:pPr>
            <a:defRPr sz="9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376878378802E-2"/>
          <c:y val="3.3216783216783216E-2"/>
          <c:w val="0.90228108700746368"/>
          <c:h val="0.78671328671328666"/>
        </c:manualLayout>
      </c:layout>
      <c:barChart>
        <c:barDir val="col"/>
        <c:grouping val="stacked"/>
        <c:varyColors val="0"/>
        <c:ser>
          <c:idx val="0"/>
          <c:order val="0"/>
          <c:tx>
            <c:strRef>
              <c:f>'Containerbooard Production'!$C$3</c:f>
              <c:strCache>
                <c:ptCount val="1"/>
                <c:pt idx="0">
                  <c:v>United States</c:v>
                </c:pt>
              </c:strCache>
            </c:strRef>
          </c:tx>
          <c:spPr>
            <a:gradFill rotWithShape="0">
              <a:gsLst>
                <a:gs pos="0">
                  <a:srgbClr val="FF0000"/>
                </a:gs>
                <a:gs pos="100000">
                  <a:srgbClr val="660033"/>
                </a:gs>
              </a:gsLst>
              <a:lin ang="2700000" scaled="1"/>
            </a:gradFill>
            <a:ln w="12700">
              <a:solidFill>
                <a:srgbClr val="000000"/>
              </a:solidFill>
              <a:prstDash val="solid"/>
            </a:ln>
          </c:spPr>
          <c:invertIfNegative val="0"/>
          <c:cat>
            <c:strRef>
              <c:f>'Containerbooard Production'!$B$4:$B$25</c:f>
              <c:strCach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2012E</c:v>
                </c:pt>
                <c:pt idx="20">
                  <c:v>2013E</c:v>
                </c:pt>
                <c:pt idx="21">
                  <c:v>2014E</c:v>
                </c:pt>
              </c:strCache>
            </c:strRef>
          </c:cat>
          <c:val>
            <c:numRef>
              <c:f>'Containerbooard Production'!$C$4:$C$25</c:f>
              <c:numCache>
                <c:formatCode>#,##0_);\(#,##0\)</c:formatCode>
                <c:ptCount val="22"/>
                <c:pt idx="0">
                  <c:v>26739.761047255313</c:v>
                </c:pt>
                <c:pt idx="1">
                  <c:v>28503.003692246286</c:v>
                </c:pt>
                <c:pt idx="2">
                  <c:v>29371.303898177466</c:v>
                </c:pt>
                <c:pt idx="3">
                  <c:v>30003.166985693679</c:v>
                </c:pt>
                <c:pt idx="4">
                  <c:v>31466.038591684737</c:v>
                </c:pt>
                <c:pt idx="5">
                  <c:v>31064.763995609224</c:v>
                </c:pt>
                <c:pt idx="6">
                  <c:v>31973.401311790694</c:v>
                </c:pt>
                <c:pt idx="7">
                  <c:v>30395.170142700328</c:v>
                </c:pt>
                <c:pt idx="8">
                  <c:v>29123.47706180657</c:v>
                </c:pt>
                <c:pt idx="9">
                  <c:v>30368.589598207403</c:v>
                </c:pt>
                <c:pt idx="10">
                  <c:v>30058.150610989647</c:v>
                </c:pt>
                <c:pt idx="11">
                  <c:v>31584.127876913029</c:v>
                </c:pt>
                <c:pt idx="12">
                  <c:v>31328.573631736996</c:v>
                </c:pt>
                <c:pt idx="13">
                  <c:v>31957.434841378563</c:v>
                </c:pt>
                <c:pt idx="14">
                  <c:v>32116.192359681037</c:v>
                </c:pt>
                <c:pt idx="15">
                  <c:v>30915.078335495462</c:v>
                </c:pt>
                <c:pt idx="16">
                  <c:v>28550.044905698036</c:v>
                </c:pt>
                <c:pt idx="17">
                  <c:v>30787</c:v>
                </c:pt>
                <c:pt idx="18">
                  <c:v>31006</c:v>
                </c:pt>
                <c:pt idx="19">
                  <c:v>31099.017999999996</c:v>
                </c:pt>
                <c:pt idx="20">
                  <c:v>31565.503269999994</c:v>
                </c:pt>
                <c:pt idx="21">
                  <c:v>32165.24783212999</c:v>
                </c:pt>
              </c:numCache>
            </c:numRef>
          </c:val>
        </c:ser>
        <c:ser>
          <c:idx val="1"/>
          <c:order val="1"/>
          <c:tx>
            <c:strRef>
              <c:f>'Containerbooard Production'!$D$3</c:f>
              <c:strCache>
                <c:ptCount val="1"/>
                <c:pt idx="0">
                  <c:v>China</c:v>
                </c:pt>
              </c:strCache>
            </c:strRef>
          </c:tx>
          <c:spPr>
            <a:gradFill rotWithShape="0">
              <a:gsLst>
                <a:gs pos="0">
                  <a:srgbClr val="00B050"/>
                </a:gs>
                <a:gs pos="100000">
                  <a:srgbClr val="336600"/>
                </a:gs>
              </a:gsLst>
              <a:lin ang="2700000" scaled="1"/>
            </a:gradFill>
            <a:ln w="12700">
              <a:solidFill>
                <a:srgbClr val="000000"/>
              </a:solidFill>
              <a:prstDash val="solid"/>
            </a:ln>
          </c:spPr>
          <c:invertIfNegative val="0"/>
          <c:cat>
            <c:strRef>
              <c:f>'Containerbooard Production'!$B$4:$B$25</c:f>
              <c:strCach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2012E</c:v>
                </c:pt>
                <c:pt idx="20">
                  <c:v>2013E</c:v>
                </c:pt>
                <c:pt idx="21">
                  <c:v>2014E</c:v>
                </c:pt>
              </c:strCache>
            </c:strRef>
          </c:cat>
          <c:val>
            <c:numRef>
              <c:f>'Containerbooard Production'!$D$4:$D$25</c:f>
              <c:numCache>
                <c:formatCode>#,##0_);\(#,##0\)</c:formatCode>
                <c:ptCount val="22"/>
                <c:pt idx="0">
                  <c:v>2178</c:v>
                </c:pt>
                <c:pt idx="1">
                  <c:v>2249</c:v>
                </c:pt>
                <c:pt idx="2">
                  <c:v>4854</c:v>
                </c:pt>
                <c:pt idx="3">
                  <c:v>5837</c:v>
                </c:pt>
                <c:pt idx="4">
                  <c:v>6010</c:v>
                </c:pt>
                <c:pt idx="5">
                  <c:v>6478</c:v>
                </c:pt>
                <c:pt idx="6">
                  <c:v>7131</c:v>
                </c:pt>
                <c:pt idx="7">
                  <c:v>8228</c:v>
                </c:pt>
                <c:pt idx="8">
                  <c:v>9062</c:v>
                </c:pt>
                <c:pt idx="9">
                  <c:v>10849</c:v>
                </c:pt>
                <c:pt idx="10">
                  <c:v>13000</c:v>
                </c:pt>
                <c:pt idx="11">
                  <c:v>16400</c:v>
                </c:pt>
                <c:pt idx="12">
                  <c:v>19300</c:v>
                </c:pt>
                <c:pt idx="13">
                  <c:v>22800</c:v>
                </c:pt>
                <c:pt idx="14">
                  <c:v>27000</c:v>
                </c:pt>
                <c:pt idx="15">
                  <c:v>31000</c:v>
                </c:pt>
                <c:pt idx="16">
                  <c:v>34000</c:v>
                </c:pt>
                <c:pt idx="17">
                  <c:v>37500</c:v>
                </c:pt>
                <c:pt idx="18">
                  <c:v>39700</c:v>
                </c:pt>
                <c:pt idx="19">
                  <c:v>41685</c:v>
                </c:pt>
                <c:pt idx="20">
                  <c:v>44394.524999999994</c:v>
                </c:pt>
                <c:pt idx="21">
                  <c:v>47058.196499999998</c:v>
                </c:pt>
              </c:numCache>
            </c:numRef>
          </c:val>
        </c:ser>
        <c:ser>
          <c:idx val="2"/>
          <c:order val="2"/>
          <c:tx>
            <c:strRef>
              <c:f>'Containerbooard Production'!$E$3</c:f>
              <c:strCache>
                <c:ptCount val="1"/>
                <c:pt idx="0">
                  <c:v>Japan</c:v>
                </c:pt>
              </c:strCache>
            </c:strRef>
          </c:tx>
          <c:spPr>
            <a:gradFill rotWithShape="0">
              <a:gsLst>
                <a:gs pos="0">
                  <a:schemeClr val="accent1">
                    <a:lumMod val="40000"/>
                    <a:lumOff val="60000"/>
                  </a:schemeClr>
                </a:gs>
                <a:gs pos="100000">
                  <a:schemeClr val="accent1">
                    <a:lumMod val="75000"/>
                  </a:schemeClr>
                </a:gs>
              </a:gsLst>
              <a:lin ang="2700000" scaled="1"/>
            </a:gradFill>
            <a:ln w="12700">
              <a:solidFill>
                <a:srgbClr val="000000"/>
              </a:solidFill>
              <a:prstDash val="solid"/>
            </a:ln>
          </c:spPr>
          <c:invertIfNegative val="0"/>
          <c:cat>
            <c:strRef>
              <c:f>'Containerbooard Production'!$B$4:$B$25</c:f>
              <c:strCach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2012E</c:v>
                </c:pt>
                <c:pt idx="20">
                  <c:v>2013E</c:v>
                </c:pt>
                <c:pt idx="21">
                  <c:v>2014E</c:v>
                </c:pt>
              </c:strCache>
            </c:strRef>
          </c:cat>
          <c:val>
            <c:numRef>
              <c:f>'Containerbooard Production'!$E$4:$E$25</c:f>
              <c:numCache>
                <c:formatCode>#,##0_);\(#,##0\)</c:formatCode>
                <c:ptCount val="22"/>
                <c:pt idx="0">
                  <c:v>8394</c:v>
                </c:pt>
                <c:pt idx="1">
                  <c:v>8754</c:v>
                </c:pt>
                <c:pt idx="2">
                  <c:v>9019</c:v>
                </c:pt>
                <c:pt idx="3">
                  <c:v>9048</c:v>
                </c:pt>
                <c:pt idx="4">
                  <c:v>9425</c:v>
                </c:pt>
                <c:pt idx="5">
                  <c:v>8961</c:v>
                </c:pt>
                <c:pt idx="6">
                  <c:v>9180</c:v>
                </c:pt>
                <c:pt idx="7">
                  <c:v>9676</c:v>
                </c:pt>
                <c:pt idx="8">
                  <c:v>9419</c:v>
                </c:pt>
                <c:pt idx="9">
                  <c:v>9284</c:v>
                </c:pt>
                <c:pt idx="10">
                  <c:v>9207</c:v>
                </c:pt>
                <c:pt idx="11">
                  <c:v>9290</c:v>
                </c:pt>
                <c:pt idx="12">
                  <c:v>9311</c:v>
                </c:pt>
                <c:pt idx="13">
                  <c:v>9323</c:v>
                </c:pt>
                <c:pt idx="14">
                  <c:v>9423</c:v>
                </c:pt>
                <c:pt idx="15">
                  <c:v>9123</c:v>
                </c:pt>
                <c:pt idx="16">
                  <c:v>8213</c:v>
                </c:pt>
                <c:pt idx="17">
                  <c:v>8647</c:v>
                </c:pt>
                <c:pt idx="18">
                  <c:v>8474.06</c:v>
                </c:pt>
                <c:pt idx="19">
                  <c:v>8389.3194000000003</c:v>
                </c:pt>
                <c:pt idx="20">
                  <c:v>8557.1057880000008</c:v>
                </c:pt>
                <c:pt idx="21">
                  <c:v>8728.2479037600006</c:v>
                </c:pt>
              </c:numCache>
            </c:numRef>
          </c:val>
        </c:ser>
        <c:ser>
          <c:idx val="3"/>
          <c:order val="3"/>
          <c:tx>
            <c:strRef>
              <c:f>'Containerbooard Production'!$F$3</c:f>
              <c:strCache>
                <c:ptCount val="1"/>
                <c:pt idx="0">
                  <c:v>Europe</c:v>
                </c:pt>
              </c:strCache>
            </c:strRef>
          </c:tx>
          <c:spPr>
            <a:gradFill rotWithShape="0">
              <a:gsLst>
                <a:gs pos="0">
                  <a:srgbClr val="FFFF00"/>
                </a:gs>
                <a:gs pos="100000">
                  <a:srgbClr val="CC9900"/>
                </a:gs>
              </a:gsLst>
              <a:lin ang="2700000" scaled="1"/>
            </a:gradFill>
            <a:ln w="12700">
              <a:solidFill>
                <a:srgbClr val="000000"/>
              </a:solidFill>
              <a:prstDash val="solid"/>
            </a:ln>
          </c:spPr>
          <c:invertIfNegative val="0"/>
          <c:cat>
            <c:strRef>
              <c:f>'Containerbooard Production'!$B$4:$B$25</c:f>
              <c:strCach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2012E</c:v>
                </c:pt>
                <c:pt idx="20">
                  <c:v>2013E</c:v>
                </c:pt>
                <c:pt idx="21">
                  <c:v>2014E</c:v>
                </c:pt>
              </c:strCache>
            </c:strRef>
          </c:cat>
          <c:val>
            <c:numRef>
              <c:f>'Containerbooard Production'!$F$4:$F$25</c:f>
              <c:numCache>
                <c:formatCode>#,##0_);\(#,##0\)</c:formatCode>
                <c:ptCount val="22"/>
                <c:pt idx="0">
                  <c:v>13893</c:v>
                </c:pt>
                <c:pt idx="1">
                  <c:v>17575</c:v>
                </c:pt>
                <c:pt idx="2">
                  <c:v>18577</c:v>
                </c:pt>
                <c:pt idx="3">
                  <c:v>19001</c:v>
                </c:pt>
                <c:pt idx="4">
                  <c:v>20194</c:v>
                </c:pt>
                <c:pt idx="5">
                  <c:v>20842</c:v>
                </c:pt>
                <c:pt idx="6">
                  <c:v>21947</c:v>
                </c:pt>
                <c:pt idx="7">
                  <c:v>23350</c:v>
                </c:pt>
                <c:pt idx="8">
                  <c:v>23783</c:v>
                </c:pt>
                <c:pt idx="9">
                  <c:v>24821</c:v>
                </c:pt>
                <c:pt idx="10">
                  <c:v>25300</c:v>
                </c:pt>
                <c:pt idx="11">
                  <c:v>26366</c:v>
                </c:pt>
                <c:pt idx="12">
                  <c:v>27374.554</c:v>
                </c:pt>
                <c:pt idx="13">
                  <c:v>26620</c:v>
                </c:pt>
                <c:pt idx="14">
                  <c:v>26868</c:v>
                </c:pt>
                <c:pt idx="15">
                  <c:v>29316</c:v>
                </c:pt>
                <c:pt idx="16">
                  <c:v>27670</c:v>
                </c:pt>
                <c:pt idx="17">
                  <c:v>30070</c:v>
                </c:pt>
                <c:pt idx="18">
                  <c:v>30216</c:v>
                </c:pt>
                <c:pt idx="19">
                  <c:v>30820.32</c:v>
                </c:pt>
                <c:pt idx="20">
                  <c:v>31282.624799999998</c:v>
                </c:pt>
                <c:pt idx="21">
                  <c:v>31908.277295999997</c:v>
                </c:pt>
              </c:numCache>
            </c:numRef>
          </c:val>
        </c:ser>
        <c:ser>
          <c:idx val="4"/>
          <c:order val="4"/>
          <c:tx>
            <c:strRef>
              <c:f>'Containerbooard Production'!$G$3</c:f>
              <c:strCache>
                <c:ptCount val="1"/>
                <c:pt idx="0">
                  <c:v>Others</c:v>
                </c:pt>
              </c:strCache>
            </c:strRef>
          </c:tx>
          <c:spPr>
            <a:gradFill rotWithShape="0">
              <a:gsLst>
                <a:gs pos="0">
                  <a:schemeClr val="bg1">
                    <a:lumMod val="85000"/>
                  </a:schemeClr>
                </a:gs>
                <a:gs pos="100000">
                  <a:schemeClr val="tx1">
                    <a:lumMod val="75000"/>
                    <a:lumOff val="25000"/>
                  </a:schemeClr>
                </a:gs>
              </a:gsLst>
              <a:lin ang="2700000" scaled="1"/>
            </a:gradFill>
            <a:ln w="12700">
              <a:solidFill>
                <a:srgbClr val="000000"/>
              </a:solidFill>
              <a:prstDash val="solid"/>
            </a:ln>
          </c:spPr>
          <c:invertIfNegative val="0"/>
          <c:cat>
            <c:strRef>
              <c:f>'Containerbooard Production'!$B$4:$B$25</c:f>
              <c:strCach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2012E</c:v>
                </c:pt>
                <c:pt idx="20">
                  <c:v>2013E</c:v>
                </c:pt>
                <c:pt idx="21">
                  <c:v>2014E</c:v>
                </c:pt>
              </c:strCache>
            </c:strRef>
          </c:cat>
          <c:val>
            <c:numRef>
              <c:f>'Containerbooard Production'!$G$4:$G$25</c:f>
              <c:numCache>
                <c:formatCode>#,##0_);\(#,##0\)</c:formatCode>
                <c:ptCount val="22"/>
                <c:pt idx="0">
                  <c:v>9994.2389527446867</c:v>
                </c:pt>
                <c:pt idx="1">
                  <c:v>13237.99630775371</c:v>
                </c:pt>
                <c:pt idx="2">
                  <c:v>16153.696101822534</c:v>
                </c:pt>
                <c:pt idx="3">
                  <c:v>17804.833014306321</c:v>
                </c:pt>
                <c:pt idx="4">
                  <c:v>19347.961408315263</c:v>
                </c:pt>
                <c:pt idx="5">
                  <c:v>19178.236004390776</c:v>
                </c:pt>
                <c:pt idx="6">
                  <c:v>21077.598688209306</c:v>
                </c:pt>
                <c:pt idx="7">
                  <c:v>22237.829857299672</c:v>
                </c:pt>
                <c:pt idx="8">
                  <c:v>22813.522938193433</c:v>
                </c:pt>
                <c:pt idx="9">
                  <c:v>24157.4104017926</c:v>
                </c:pt>
                <c:pt idx="10">
                  <c:v>25993.849389010356</c:v>
                </c:pt>
                <c:pt idx="11">
                  <c:v>29125.872123086971</c:v>
                </c:pt>
                <c:pt idx="12">
                  <c:v>29417.872368262997</c:v>
                </c:pt>
                <c:pt idx="13">
                  <c:v>30427.565158621437</c:v>
                </c:pt>
                <c:pt idx="14">
                  <c:v>31847.807640318963</c:v>
                </c:pt>
                <c:pt idx="15">
                  <c:v>30421.921664504538</c:v>
                </c:pt>
                <c:pt idx="16">
                  <c:v>29835.955094301957</c:v>
                </c:pt>
                <c:pt idx="17">
                  <c:v>32140</c:v>
                </c:pt>
                <c:pt idx="18">
                  <c:v>33410</c:v>
                </c:pt>
                <c:pt idx="19">
                  <c:v>34245.25</c:v>
                </c:pt>
                <c:pt idx="20">
                  <c:v>35272.607499999998</c:v>
                </c:pt>
                <c:pt idx="21">
                  <c:v>36330.785725000002</c:v>
                </c:pt>
              </c:numCache>
            </c:numRef>
          </c:val>
        </c:ser>
        <c:dLbls>
          <c:showLegendKey val="0"/>
          <c:showVal val="0"/>
          <c:showCatName val="0"/>
          <c:showSerName val="0"/>
          <c:showPercent val="0"/>
          <c:showBubbleSize val="0"/>
        </c:dLbls>
        <c:gapWidth val="47"/>
        <c:overlap val="100"/>
        <c:axId val="158343552"/>
        <c:axId val="158345088"/>
      </c:barChart>
      <c:catAx>
        <c:axId val="158343552"/>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HelveticaNeue Condensed"/>
                <a:ea typeface="HelveticaNeue Condensed"/>
                <a:cs typeface="HelveticaNeue Condensed"/>
              </a:defRPr>
            </a:pPr>
            <a:endParaRPr lang="en-US"/>
          </a:p>
        </c:txPr>
        <c:crossAx val="158345088"/>
        <c:crosses val="autoZero"/>
        <c:auto val="1"/>
        <c:lblAlgn val="ctr"/>
        <c:lblOffset val="100"/>
        <c:tickLblSkip val="1"/>
        <c:tickMarkSkip val="1"/>
        <c:noMultiLvlLbl val="0"/>
      </c:catAx>
      <c:valAx>
        <c:axId val="158345088"/>
        <c:scaling>
          <c:orientation val="minMax"/>
          <c:max val="160000"/>
          <c:min val="0"/>
        </c:scaling>
        <c:delete val="0"/>
        <c:axPos val="l"/>
        <c:majorGridlines>
          <c:spPr>
            <a:ln w="3175">
              <a:solidFill>
                <a:srgbClr val="000000"/>
              </a:solidFill>
              <a:prstDash val="solid"/>
            </a:ln>
          </c:spPr>
        </c:majorGridlines>
        <c:numFmt formatCode="#,##0_);\(#,##0\)" sourceLinked="1"/>
        <c:majorTickMark val="out"/>
        <c:minorTickMark val="none"/>
        <c:tickLblPos val="nextTo"/>
        <c:spPr>
          <a:ln w="3175">
            <a:solidFill>
              <a:srgbClr val="000000"/>
            </a:solidFill>
            <a:prstDash val="solid"/>
          </a:ln>
        </c:spPr>
        <c:txPr>
          <a:bodyPr rot="0" vert="horz"/>
          <a:lstStyle/>
          <a:p>
            <a:pPr>
              <a:defRPr sz="1300" b="0" i="0" u="none" strike="noStrike" baseline="0">
                <a:solidFill>
                  <a:srgbClr val="000000"/>
                </a:solidFill>
                <a:latin typeface="HelveticaNeue Condensed"/>
                <a:ea typeface="HelveticaNeue Condensed"/>
                <a:cs typeface="HelveticaNeue Condensed"/>
              </a:defRPr>
            </a:pPr>
            <a:endParaRPr lang="en-US"/>
          </a:p>
        </c:txPr>
        <c:crossAx val="158343552"/>
        <c:crosses val="autoZero"/>
        <c:crossBetween val="between"/>
      </c:valAx>
      <c:spPr>
        <a:noFill/>
        <a:ln w="3175">
          <a:solidFill>
            <a:srgbClr val="000000"/>
          </a:solidFill>
          <a:prstDash val="solid"/>
        </a:ln>
      </c:spPr>
    </c:plotArea>
    <c:legend>
      <c:legendPos val="b"/>
      <c:layout>
        <c:manualLayout>
          <c:xMode val="edge"/>
          <c:yMode val="edge"/>
          <c:x val="8.8881233595800524E-2"/>
          <c:y val="0.92975918635170607"/>
          <c:w val="0.81249507874015747"/>
          <c:h val="4.895100612423442E-2"/>
        </c:manualLayout>
      </c:layout>
      <c:overlay val="0"/>
      <c:spPr>
        <a:solidFill>
          <a:srgbClr val="FFFFFF"/>
        </a:solidFill>
        <a:ln w="3175">
          <a:solidFill>
            <a:srgbClr val="000000"/>
          </a:solidFill>
          <a:prstDash val="solid"/>
        </a:ln>
        <a:effectLst>
          <a:outerShdw dist="35921" dir="2700000" algn="br">
            <a:srgbClr val="000000"/>
          </a:outerShdw>
        </a:effectLst>
      </c:spPr>
      <c:txPr>
        <a:bodyPr/>
        <a:lstStyle/>
        <a:p>
          <a:pPr>
            <a:defRPr sz="1195" b="0" i="0" u="none" strike="noStrike" baseline="0">
              <a:solidFill>
                <a:srgbClr val="000000"/>
              </a:solidFill>
              <a:latin typeface="HelveticaNeue Condensed"/>
              <a:ea typeface="HelveticaNeue Condensed"/>
              <a:cs typeface="HelveticaNeue Condensed"/>
            </a:defRPr>
          </a:pPr>
          <a:endParaRPr lang="en-US"/>
        </a:p>
      </c:txPr>
    </c:legend>
    <c:plotVisOnly val="1"/>
    <c:dispBlanksAs val="gap"/>
    <c:showDLblsOverMax val="0"/>
  </c:chart>
  <c:spPr>
    <a:noFill/>
    <a:ln w="9525">
      <a:noFill/>
    </a:ln>
  </c:spPr>
  <c:txPr>
    <a:bodyPr/>
    <a:lstStyle/>
    <a:p>
      <a:pPr>
        <a:defRPr sz="19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18304261467726"/>
          <c:y val="5.1400554097404488E-2"/>
          <c:w val="0.83813694440285735"/>
          <c:h val="0.84723438767234405"/>
        </c:manualLayout>
      </c:layout>
      <c:barChart>
        <c:barDir val="col"/>
        <c:grouping val="stacked"/>
        <c:varyColors val="0"/>
        <c:ser>
          <c:idx val="1"/>
          <c:order val="0"/>
          <c:tx>
            <c:strRef>
              <c:f>'Recycled vs Virgin'!$K$42</c:f>
              <c:strCache>
                <c:ptCount val="1"/>
                <c:pt idx="0">
                  <c:v>Virgin capacity</c:v>
                </c:pt>
              </c:strCache>
            </c:strRef>
          </c:tx>
          <c:spPr>
            <a:gradFill>
              <a:gsLst>
                <a:gs pos="0">
                  <a:schemeClr val="tx2">
                    <a:lumMod val="40000"/>
                    <a:lumOff val="60000"/>
                  </a:schemeClr>
                </a:gs>
                <a:gs pos="100000">
                  <a:schemeClr val="tx2">
                    <a:lumMod val="75000"/>
                  </a:schemeClr>
                </a:gs>
              </a:gsLst>
              <a:lin ang="2400000" scaled="0"/>
            </a:gradFill>
          </c:spPr>
          <c:invertIfNegative val="0"/>
          <c:cat>
            <c:strRef>
              <c:f>'Recycled vs Virgin'!$L$3:$Z$3</c:f>
              <c:strCach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2012E</c:v>
                </c:pt>
                <c:pt idx="14">
                  <c:v>2013E</c:v>
                </c:pt>
              </c:strCache>
            </c:strRef>
          </c:cat>
          <c:val>
            <c:numRef>
              <c:f>'Recycled vs Virgin'!$L$42:$Z$42</c:f>
              <c:numCache>
                <c:formatCode>#,##0</c:formatCode>
                <c:ptCount val="15"/>
                <c:pt idx="0">
                  <c:v>37662.5</c:v>
                </c:pt>
                <c:pt idx="1">
                  <c:v>38432.5</c:v>
                </c:pt>
                <c:pt idx="2">
                  <c:v>39426.755999007983</c:v>
                </c:pt>
                <c:pt idx="3">
                  <c:v>39808.324424119121</c:v>
                </c:pt>
                <c:pt idx="4">
                  <c:v>40050.693073683651</c:v>
                </c:pt>
                <c:pt idx="5">
                  <c:v>40744.634408619706</c:v>
                </c:pt>
                <c:pt idx="6">
                  <c:v>40959.425064521005</c:v>
                </c:pt>
                <c:pt idx="7">
                  <c:v>41080.984828481211</c:v>
                </c:pt>
                <c:pt idx="8">
                  <c:v>41233.481647774199</c:v>
                </c:pt>
                <c:pt idx="9">
                  <c:v>41614.317218852848</c:v>
                </c:pt>
                <c:pt idx="10">
                  <c:v>41439.424225674949</c:v>
                </c:pt>
                <c:pt idx="11">
                  <c:v>39994.512267345403</c:v>
                </c:pt>
                <c:pt idx="12">
                  <c:v>40511.707110962467</c:v>
                </c:pt>
                <c:pt idx="13">
                  <c:v>41579.954101499512</c:v>
                </c:pt>
                <c:pt idx="14">
                  <c:v>42535.200069775958</c:v>
                </c:pt>
              </c:numCache>
            </c:numRef>
          </c:val>
        </c:ser>
        <c:ser>
          <c:idx val="0"/>
          <c:order val="1"/>
          <c:tx>
            <c:strRef>
              <c:f>'Recycled vs Virgin'!$K$41</c:f>
              <c:strCache>
                <c:ptCount val="1"/>
                <c:pt idx="0">
                  <c:v>Recycled Capacity</c:v>
                </c:pt>
              </c:strCache>
            </c:strRef>
          </c:tx>
          <c:spPr>
            <a:gradFill>
              <a:gsLst>
                <a:gs pos="0">
                  <a:srgbClr val="FF0000"/>
                </a:gs>
                <a:gs pos="100000">
                  <a:srgbClr val="660033"/>
                </a:gs>
              </a:gsLst>
              <a:lin ang="2400000" scaled="0"/>
            </a:gradFill>
          </c:spPr>
          <c:invertIfNegative val="0"/>
          <c:cat>
            <c:strRef>
              <c:f>'Recycled vs Virgin'!$L$3:$Z$3</c:f>
              <c:strCach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2012E</c:v>
                </c:pt>
                <c:pt idx="14">
                  <c:v>2013E</c:v>
                </c:pt>
              </c:strCache>
            </c:strRef>
          </c:cat>
          <c:val>
            <c:numRef>
              <c:f>'Recycled vs Virgin'!$L$41:$Z$41</c:f>
              <c:numCache>
                <c:formatCode>#,##0</c:formatCode>
                <c:ptCount val="15"/>
                <c:pt idx="0">
                  <c:v>65091.5</c:v>
                </c:pt>
                <c:pt idx="1">
                  <c:v>68611.5</c:v>
                </c:pt>
                <c:pt idx="2">
                  <c:v>75401.460731844243</c:v>
                </c:pt>
                <c:pt idx="3">
                  <c:v>79009.324926195724</c:v>
                </c:pt>
                <c:pt idx="4">
                  <c:v>82712.927037512287</c:v>
                </c:pt>
                <c:pt idx="5">
                  <c:v>86645.97207267319</c:v>
                </c:pt>
                <c:pt idx="6">
                  <c:v>92030.556080516544</c:v>
                </c:pt>
                <c:pt idx="7">
                  <c:v>95943.400027154392</c:v>
                </c:pt>
                <c:pt idx="8">
                  <c:v>102172.83198724082</c:v>
                </c:pt>
                <c:pt idx="9">
                  <c:v>107090.84191789088</c:v>
                </c:pt>
                <c:pt idx="10">
                  <c:v>108461.77321241525</c:v>
                </c:pt>
                <c:pt idx="11">
                  <c:v>113275.88128600952</c:v>
                </c:pt>
                <c:pt idx="12">
                  <c:v>120775.13757973984</c:v>
                </c:pt>
                <c:pt idx="13">
                  <c:v>130242.88183741685</c:v>
                </c:pt>
                <c:pt idx="14">
                  <c:v>131792.1124632936</c:v>
                </c:pt>
              </c:numCache>
            </c:numRef>
          </c:val>
        </c:ser>
        <c:dLbls>
          <c:showLegendKey val="0"/>
          <c:showVal val="0"/>
          <c:showCatName val="0"/>
          <c:showSerName val="0"/>
          <c:showPercent val="0"/>
          <c:showBubbleSize val="0"/>
        </c:dLbls>
        <c:gapWidth val="61"/>
        <c:overlap val="100"/>
        <c:axId val="158368128"/>
        <c:axId val="158369664"/>
      </c:barChart>
      <c:catAx>
        <c:axId val="158368128"/>
        <c:scaling>
          <c:orientation val="minMax"/>
        </c:scaling>
        <c:delete val="0"/>
        <c:axPos val="b"/>
        <c:majorTickMark val="out"/>
        <c:minorTickMark val="none"/>
        <c:tickLblPos val="nextTo"/>
        <c:txPr>
          <a:bodyPr/>
          <a:lstStyle/>
          <a:p>
            <a:pPr>
              <a:defRPr sz="1200"/>
            </a:pPr>
            <a:endParaRPr lang="en-US"/>
          </a:p>
        </c:txPr>
        <c:crossAx val="158369664"/>
        <c:crosses val="autoZero"/>
        <c:auto val="1"/>
        <c:lblAlgn val="ctr"/>
        <c:lblOffset val="100"/>
        <c:noMultiLvlLbl val="0"/>
      </c:catAx>
      <c:valAx>
        <c:axId val="158369664"/>
        <c:scaling>
          <c:orientation val="minMax"/>
          <c:max val="180000"/>
        </c:scaling>
        <c:delete val="0"/>
        <c:axPos val="l"/>
        <c:majorGridlines/>
        <c:title>
          <c:tx>
            <c:rich>
              <a:bodyPr rot="-5400000" vert="horz"/>
              <a:lstStyle/>
              <a:p>
                <a:pPr>
                  <a:defRPr sz="1400">
                    <a:latin typeface="Arial" pitchFamily="34" charset="0"/>
                    <a:cs typeface="Arial" pitchFamily="34" charset="0"/>
                  </a:defRPr>
                </a:pPr>
                <a:r>
                  <a:rPr lang="en-US" sz="1400">
                    <a:latin typeface="Arial" pitchFamily="34" charset="0"/>
                    <a:cs typeface="Arial" pitchFamily="34" charset="0"/>
                  </a:rPr>
                  <a:t>Capacity (000 metric tons)</a:t>
                </a:r>
              </a:p>
            </c:rich>
          </c:tx>
          <c:layout/>
          <c:overlay val="0"/>
        </c:title>
        <c:numFmt formatCode="#,##0" sourceLinked="1"/>
        <c:majorTickMark val="out"/>
        <c:minorTickMark val="none"/>
        <c:tickLblPos val="nextTo"/>
        <c:txPr>
          <a:bodyPr/>
          <a:lstStyle/>
          <a:p>
            <a:pPr>
              <a:defRPr sz="1200"/>
            </a:pPr>
            <a:endParaRPr lang="en-US"/>
          </a:p>
        </c:txPr>
        <c:crossAx val="158368128"/>
        <c:crosses val="autoZero"/>
        <c:crossBetween val="between"/>
      </c:valAx>
      <c:spPr>
        <a:noFill/>
        <a:ln>
          <a:solidFill>
            <a:schemeClr val="tx1">
              <a:lumMod val="50000"/>
              <a:lumOff val="50000"/>
            </a:schemeClr>
          </a:solidFill>
        </a:ln>
      </c:spPr>
    </c:plotArea>
    <c:legend>
      <c:legendPos val="r"/>
      <c:legendEntry>
        <c:idx val="0"/>
        <c:txPr>
          <a:bodyPr/>
          <a:lstStyle/>
          <a:p>
            <a:pPr>
              <a:defRPr sz="1600"/>
            </a:pPr>
            <a:endParaRPr lang="en-US"/>
          </a:p>
        </c:txPr>
      </c:legendEntry>
      <c:legendEntry>
        <c:idx val="1"/>
        <c:txPr>
          <a:bodyPr/>
          <a:lstStyle/>
          <a:p>
            <a:pPr>
              <a:defRPr sz="1600"/>
            </a:pPr>
            <a:endParaRPr lang="en-US"/>
          </a:p>
        </c:txPr>
      </c:legendEntry>
      <c:layout>
        <c:manualLayout>
          <c:xMode val="edge"/>
          <c:yMode val="edge"/>
          <c:x val="0.17099371280869458"/>
          <c:y val="0.10704369982949212"/>
          <c:w val="0.24428531887048804"/>
          <c:h val="0.13542643303351784"/>
        </c:manualLayout>
      </c:layout>
      <c:overlay val="0"/>
      <c:spPr>
        <a:solidFill>
          <a:schemeClr val="bg1"/>
        </a:solidFill>
        <a:ln>
          <a:solidFill>
            <a:schemeClr val="tx1"/>
          </a:solidFill>
        </a:ln>
        <a:effectLst>
          <a:outerShdw blurRad="50800" dist="38100" dir="2700000" algn="tl" rotWithShape="0">
            <a:prstClr val="black">
              <a:alpha val="40000"/>
            </a:prstClr>
          </a:outerShdw>
        </a:effectLst>
      </c:spPr>
      <c:txPr>
        <a:bodyPr/>
        <a:lstStyle/>
        <a:p>
          <a:pPr>
            <a:defRPr sz="1400"/>
          </a:pPr>
          <a:endParaRPr lang="en-US"/>
        </a:p>
      </c:txPr>
    </c:legend>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91781496062995E-2"/>
          <c:y val="3.2125346310877809E-2"/>
          <c:w val="0.81813074146981624"/>
          <c:h val="0.85424276392534271"/>
        </c:manualLayout>
      </c:layout>
      <c:areaChart>
        <c:grouping val="standard"/>
        <c:varyColors val="0"/>
        <c:ser>
          <c:idx val="0"/>
          <c:order val="0"/>
          <c:tx>
            <c:strRef>
              <c:f>Sheet1!$A$2</c:f>
              <c:strCache>
                <c:ptCount val="1"/>
                <c:pt idx="0">
                  <c:v>Total OCC Collected</c:v>
                </c:pt>
              </c:strCache>
            </c:strRef>
          </c:tx>
          <c:spPr>
            <a:solidFill>
              <a:schemeClr val="tx2">
                <a:lumMod val="40000"/>
                <a:lumOff val="60000"/>
              </a:schemeClr>
            </a:solidFill>
          </c:spPr>
          <c:cat>
            <c:strRef>
              <c:f>Sheet1!$B$1:$P$1</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2012E</c:v>
                </c:pt>
                <c:pt idx="13">
                  <c:v>2013E</c:v>
                </c:pt>
                <c:pt idx="14">
                  <c:v>2014E</c:v>
                </c:pt>
              </c:strCache>
            </c:strRef>
          </c:cat>
          <c:val>
            <c:numRef>
              <c:f>Sheet1!$B$2:$P$2</c:f>
              <c:numCache>
                <c:formatCode>#,##0</c:formatCode>
                <c:ptCount val="15"/>
                <c:pt idx="0">
                  <c:v>22927</c:v>
                </c:pt>
                <c:pt idx="1">
                  <c:v>22303</c:v>
                </c:pt>
                <c:pt idx="2">
                  <c:v>23258</c:v>
                </c:pt>
                <c:pt idx="3">
                  <c:v>23739</c:v>
                </c:pt>
                <c:pt idx="4">
                  <c:v>24191</c:v>
                </c:pt>
                <c:pt idx="5">
                  <c:v>24747</c:v>
                </c:pt>
                <c:pt idx="6">
                  <c:v>25295</c:v>
                </c:pt>
                <c:pt idx="7">
                  <c:v>25847</c:v>
                </c:pt>
                <c:pt idx="8">
                  <c:v>25505</c:v>
                </c:pt>
                <c:pt idx="9">
                  <c:v>24328</c:v>
                </c:pt>
                <c:pt idx="10">
                  <c:v>27424</c:v>
                </c:pt>
                <c:pt idx="11">
                  <c:v>29679.340209099999</c:v>
                </c:pt>
                <c:pt idx="12">
                  <c:v>30630.357219555</c:v>
                </c:pt>
                <c:pt idx="13">
                  <c:v>32253.240085901598</c:v>
                </c:pt>
                <c:pt idx="14">
                  <c:v>34027.468896209793</c:v>
                </c:pt>
              </c:numCache>
            </c:numRef>
          </c:val>
        </c:ser>
        <c:ser>
          <c:idx val="1"/>
          <c:order val="1"/>
          <c:tx>
            <c:strRef>
              <c:f>Sheet1!$A$3</c:f>
              <c:strCache>
                <c:ptCount val="1"/>
                <c:pt idx="0">
                  <c:v>Exported to China</c:v>
                </c:pt>
              </c:strCache>
            </c:strRef>
          </c:tx>
          <c:spPr>
            <a:solidFill>
              <a:schemeClr val="accent6">
                <a:lumMod val="40000"/>
                <a:lumOff val="60000"/>
              </a:schemeClr>
            </a:solidFill>
          </c:spPr>
          <c:cat>
            <c:strRef>
              <c:f>Sheet1!$B$1:$P$1</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2012E</c:v>
                </c:pt>
                <c:pt idx="13">
                  <c:v>2013E</c:v>
                </c:pt>
                <c:pt idx="14">
                  <c:v>2014E</c:v>
                </c:pt>
              </c:strCache>
            </c:strRef>
          </c:cat>
          <c:val>
            <c:numRef>
              <c:f>Sheet1!$B$3:$P$3</c:f>
              <c:numCache>
                <c:formatCode>#,##0</c:formatCode>
                <c:ptCount val="15"/>
                <c:pt idx="0">
                  <c:v>564</c:v>
                </c:pt>
                <c:pt idx="1">
                  <c:v>922</c:v>
                </c:pt>
                <c:pt idx="2">
                  <c:v>976</c:v>
                </c:pt>
                <c:pt idx="3">
                  <c:v>1892</c:v>
                </c:pt>
                <c:pt idx="4">
                  <c:v>1971</c:v>
                </c:pt>
                <c:pt idx="5">
                  <c:v>2600</c:v>
                </c:pt>
                <c:pt idx="6">
                  <c:v>3200</c:v>
                </c:pt>
                <c:pt idx="7">
                  <c:v>2900</c:v>
                </c:pt>
                <c:pt idx="8">
                  <c:v>3500</c:v>
                </c:pt>
                <c:pt idx="9">
                  <c:v>4600</c:v>
                </c:pt>
                <c:pt idx="10">
                  <c:v>5500</c:v>
                </c:pt>
                <c:pt idx="11">
                  <c:v>8795.3314899999987</c:v>
                </c:pt>
                <c:pt idx="12">
                  <c:v>8800</c:v>
                </c:pt>
                <c:pt idx="13">
                  <c:v>10000</c:v>
                </c:pt>
                <c:pt idx="14">
                  <c:v>11500</c:v>
                </c:pt>
              </c:numCache>
            </c:numRef>
          </c:val>
        </c:ser>
        <c:dLbls>
          <c:showLegendKey val="0"/>
          <c:showVal val="0"/>
          <c:showCatName val="0"/>
          <c:showSerName val="0"/>
          <c:showPercent val="0"/>
          <c:showBubbleSize val="0"/>
        </c:dLbls>
        <c:axId val="169231872"/>
        <c:axId val="169233408"/>
      </c:areaChart>
      <c:lineChart>
        <c:grouping val="standard"/>
        <c:varyColors val="0"/>
        <c:ser>
          <c:idx val="2"/>
          <c:order val="2"/>
          <c:tx>
            <c:strRef>
              <c:f>Sheet1!$A$4</c:f>
              <c:strCache>
                <c:ptCount val="1"/>
                <c:pt idx="0">
                  <c:v>OCC Collected as % of US Production</c:v>
                </c:pt>
              </c:strCache>
            </c:strRef>
          </c:tx>
          <c:spPr>
            <a:ln>
              <a:solidFill>
                <a:schemeClr val="tx1"/>
              </a:solidFill>
            </a:ln>
          </c:spPr>
          <c:marker>
            <c:symbol val="none"/>
          </c:marker>
          <c:cat>
            <c:strRef>
              <c:f>Sheet1!$B$1:$P$1</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2012E</c:v>
                </c:pt>
                <c:pt idx="13">
                  <c:v>2013E</c:v>
                </c:pt>
                <c:pt idx="14">
                  <c:v>2014E</c:v>
                </c:pt>
              </c:strCache>
            </c:strRef>
          </c:cat>
          <c:val>
            <c:numRef>
              <c:f>Sheet1!$B$4:$P$4</c:f>
              <c:numCache>
                <c:formatCode>0%</c:formatCode>
                <c:ptCount val="15"/>
                <c:pt idx="0">
                  <c:v>0.75074494908150236</c:v>
                </c:pt>
                <c:pt idx="1">
                  <c:v>0.77477669197413945</c:v>
                </c:pt>
                <c:pt idx="2">
                  <c:v>0.80078424383835467</c:v>
                </c:pt>
                <c:pt idx="3">
                  <c:v>0.81292098855904193</c:v>
                </c:pt>
                <c:pt idx="4">
                  <c:v>0.79914769911796768</c:v>
                </c:pt>
                <c:pt idx="5">
                  <c:v>0.80709178871265164</c:v>
                </c:pt>
                <c:pt idx="6">
                  <c:v>0.80899761292293404</c:v>
                </c:pt>
                <c:pt idx="7">
                  <c:v>0.82783779542186187</c:v>
                </c:pt>
                <c:pt idx="8">
                  <c:v>0.84723804715035034</c:v>
                </c:pt>
                <c:pt idx="9">
                  <c:v>0.86849733681760422</c:v>
                </c:pt>
                <c:pt idx="10">
                  <c:v>0.94526402867778847</c:v>
                </c:pt>
                <c:pt idx="11">
                  <c:v>1.0193481319240281</c:v>
                </c:pt>
                <c:pt idx="12">
                  <c:v>1.0488645760600805</c:v>
                </c:pt>
                <c:pt idx="13">
                  <c:v>1.0827807693018288</c:v>
                </c:pt>
                <c:pt idx="14">
                  <c:v>1.1210439679205242</c:v>
                </c:pt>
              </c:numCache>
            </c:numRef>
          </c:val>
          <c:smooth val="0"/>
        </c:ser>
        <c:ser>
          <c:idx val="3"/>
          <c:order val="3"/>
          <c:tx>
            <c:strRef>
              <c:f>Sheet1!$A$5</c:f>
              <c:strCache>
                <c:ptCount val="1"/>
                <c:pt idx="0">
                  <c:v>China as a % of Total Collections</c:v>
                </c:pt>
              </c:strCache>
            </c:strRef>
          </c:tx>
          <c:spPr>
            <a:ln>
              <a:solidFill>
                <a:srgbClr val="C00000"/>
              </a:solidFill>
            </a:ln>
          </c:spPr>
          <c:marker>
            <c:symbol val="none"/>
          </c:marker>
          <c:cat>
            <c:strRef>
              <c:f>Sheet1!$B$1:$P$1</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2012E</c:v>
                </c:pt>
                <c:pt idx="13">
                  <c:v>2013E</c:v>
                </c:pt>
                <c:pt idx="14">
                  <c:v>2014E</c:v>
                </c:pt>
              </c:strCache>
            </c:strRef>
          </c:cat>
          <c:val>
            <c:numRef>
              <c:f>Sheet1!$B$5:$P$5</c:f>
              <c:numCache>
                <c:formatCode>0%</c:formatCode>
                <c:ptCount val="15"/>
                <c:pt idx="0">
                  <c:v>2.459981680987482E-2</c:v>
                </c:pt>
                <c:pt idx="1">
                  <c:v>4.1339730081155004E-2</c:v>
                </c:pt>
                <c:pt idx="2">
                  <c:v>4.1964055378794392E-2</c:v>
                </c:pt>
                <c:pt idx="3">
                  <c:v>7.9700071612115078E-2</c:v>
                </c:pt>
                <c:pt idx="4">
                  <c:v>8.1476582199991737E-2</c:v>
                </c:pt>
                <c:pt idx="5">
                  <c:v>0.1050632399886855</c:v>
                </c:pt>
                <c:pt idx="6">
                  <c:v>0.12650721486459773</c:v>
                </c:pt>
                <c:pt idx="7">
                  <c:v>0.11219870778040004</c:v>
                </c:pt>
                <c:pt idx="8">
                  <c:v>0.13722799451088022</c:v>
                </c:pt>
                <c:pt idx="9">
                  <c:v>0.18908253863860572</c:v>
                </c:pt>
                <c:pt idx="10">
                  <c:v>0.20055425904317387</c:v>
                </c:pt>
                <c:pt idx="11">
                  <c:v>0.29634524986183003</c:v>
                </c:pt>
                <c:pt idx="12">
                  <c:v>0.28729668207662667</c:v>
                </c:pt>
                <c:pt idx="13">
                  <c:v>0.3100463697094159</c:v>
                </c:pt>
                <c:pt idx="14">
                  <c:v>0.3379622514703392</c:v>
                </c:pt>
              </c:numCache>
            </c:numRef>
          </c:val>
          <c:smooth val="0"/>
        </c:ser>
        <c:dLbls>
          <c:showLegendKey val="0"/>
          <c:showVal val="0"/>
          <c:showCatName val="0"/>
          <c:showSerName val="0"/>
          <c:showPercent val="0"/>
          <c:showBubbleSize val="0"/>
        </c:dLbls>
        <c:marker val="1"/>
        <c:smooth val="0"/>
        <c:axId val="169237504"/>
        <c:axId val="169235584"/>
      </c:lineChart>
      <c:catAx>
        <c:axId val="169231872"/>
        <c:scaling>
          <c:orientation val="minMax"/>
        </c:scaling>
        <c:delete val="0"/>
        <c:axPos val="b"/>
        <c:majorTickMark val="out"/>
        <c:minorTickMark val="none"/>
        <c:tickLblPos val="nextTo"/>
        <c:crossAx val="169233408"/>
        <c:crosses val="autoZero"/>
        <c:auto val="1"/>
        <c:lblAlgn val="ctr"/>
        <c:lblOffset val="100"/>
        <c:noMultiLvlLbl val="0"/>
      </c:catAx>
      <c:valAx>
        <c:axId val="169233408"/>
        <c:scaling>
          <c:orientation val="minMax"/>
          <c:max val="35000"/>
        </c:scaling>
        <c:delete val="0"/>
        <c:axPos val="l"/>
        <c:majorGridlines/>
        <c:title>
          <c:tx>
            <c:rich>
              <a:bodyPr rot="-5400000" vert="horz"/>
              <a:lstStyle/>
              <a:p>
                <a:pPr>
                  <a:defRPr/>
                </a:pPr>
                <a:r>
                  <a:rPr lang="en-US"/>
                  <a:t>Tons</a:t>
                </a:r>
                <a:r>
                  <a:rPr lang="en-US" baseline="0"/>
                  <a:t> Collected and Exported (thousands)</a:t>
                </a:r>
                <a:endParaRPr lang="en-US"/>
              </a:p>
            </c:rich>
          </c:tx>
          <c:layout/>
          <c:overlay val="0"/>
        </c:title>
        <c:numFmt formatCode="#,##0" sourceLinked="1"/>
        <c:majorTickMark val="out"/>
        <c:minorTickMark val="none"/>
        <c:tickLblPos val="nextTo"/>
        <c:crossAx val="169231872"/>
        <c:crosses val="autoZero"/>
        <c:crossBetween val="between"/>
      </c:valAx>
      <c:valAx>
        <c:axId val="169235584"/>
        <c:scaling>
          <c:orientation val="minMax"/>
          <c:max val="1.4"/>
        </c:scaling>
        <c:delete val="0"/>
        <c:axPos val="r"/>
        <c:title>
          <c:tx>
            <c:rich>
              <a:bodyPr rot="5400000" vert="horz"/>
              <a:lstStyle/>
              <a:p>
                <a:pPr>
                  <a:defRPr/>
                </a:pPr>
                <a:r>
                  <a:rPr lang="en-US"/>
                  <a:t>OCC % of US Production and China</a:t>
                </a:r>
                <a:r>
                  <a:rPr lang="en-US" baseline="0"/>
                  <a:t> % of Collections</a:t>
                </a:r>
                <a:endParaRPr lang="en-US"/>
              </a:p>
            </c:rich>
          </c:tx>
          <c:layout/>
          <c:overlay val="0"/>
        </c:title>
        <c:numFmt formatCode="0%" sourceLinked="1"/>
        <c:majorTickMark val="out"/>
        <c:minorTickMark val="none"/>
        <c:tickLblPos val="nextTo"/>
        <c:crossAx val="169237504"/>
        <c:crosses val="max"/>
        <c:crossBetween val="between"/>
      </c:valAx>
      <c:catAx>
        <c:axId val="169237504"/>
        <c:scaling>
          <c:orientation val="minMax"/>
        </c:scaling>
        <c:delete val="1"/>
        <c:axPos val="b"/>
        <c:majorTickMark val="out"/>
        <c:minorTickMark val="none"/>
        <c:tickLblPos val="nextTo"/>
        <c:crossAx val="169235584"/>
        <c:crosses val="autoZero"/>
        <c:auto val="1"/>
        <c:lblAlgn val="ctr"/>
        <c:lblOffset val="100"/>
        <c:noMultiLvlLbl val="0"/>
      </c:catAx>
      <c:spPr>
        <a:noFill/>
      </c:spPr>
    </c:plotArea>
    <c:legend>
      <c:legendPos val="r"/>
      <c:layout>
        <c:manualLayout>
          <c:xMode val="edge"/>
          <c:yMode val="edge"/>
          <c:x val="0.13221237970253716"/>
          <c:y val="4.2344251239428442E-2"/>
          <c:w val="0.31049595363079613"/>
          <c:h val="0.20929297900262467"/>
        </c:manualLayout>
      </c:layout>
      <c:overlay val="0"/>
      <c:spPr>
        <a:solidFill>
          <a:schemeClr val="bg1"/>
        </a:solidFill>
        <a:ln>
          <a:solidFill>
            <a:schemeClr val="tx1"/>
          </a:solidFill>
        </a:ln>
      </c:spPr>
    </c:legend>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71062992125984"/>
          <c:y val="5.1400554097404488E-2"/>
          <c:w val="0.85088495188101487"/>
          <c:h val="0.78755030621172351"/>
        </c:manualLayout>
      </c:layout>
      <c:lineChart>
        <c:grouping val="standard"/>
        <c:varyColors val="0"/>
        <c:ser>
          <c:idx val="0"/>
          <c:order val="0"/>
          <c:tx>
            <c:strRef>
              <c:f>'Global OCC Recovery Rate'!$F$1</c:f>
              <c:strCache>
                <c:ptCount val="1"/>
                <c:pt idx="0">
                  <c:v>Global OCC Recovery Rate</c:v>
                </c:pt>
              </c:strCache>
            </c:strRef>
          </c:tx>
          <c:marker>
            <c:symbol val="none"/>
          </c:marker>
          <c:cat>
            <c:numRef>
              <c:f>'Global OCC Recovery Rate'!$E$2:$E$14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'Global OCC Recovery Rate'!$F$2:$F$14</c:f>
              <c:numCache>
                <c:formatCode>0.0%</c:formatCode>
                <c:ptCount val="13"/>
                <c:pt idx="0">
                  <c:v>0.73975199999999997</c:v>
                </c:pt>
                <c:pt idx="1">
                  <c:v>0.74573</c:v>
                </c:pt>
                <c:pt idx="2">
                  <c:v>0.74146000000000001</c:v>
                </c:pt>
                <c:pt idx="3">
                  <c:v>0.75768599999999997</c:v>
                </c:pt>
                <c:pt idx="4">
                  <c:v>0.76110199999999995</c:v>
                </c:pt>
                <c:pt idx="5">
                  <c:v>0.77818200000000004</c:v>
                </c:pt>
                <c:pt idx="6">
                  <c:v>0.78928399999999999</c:v>
                </c:pt>
                <c:pt idx="7">
                  <c:v>0.80807200000000001</c:v>
                </c:pt>
                <c:pt idx="8">
                  <c:v>0.81148799999999999</c:v>
                </c:pt>
                <c:pt idx="9">
                  <c:v>0.82771400000000006</c:v>
                </c:pt>
                <c:pt idx="10">
                  <c:v>0.83113000000000004</c:v>
                </c:pt>
                <c:pt idx="11">
                  <c:v>0.83710799999999996</c:v>
                </c:pt>
                <c:pt idx="12">
                  <c:v>0.84564799999999996</c:v>
                </c:pt>
              </c:numCache>
            </c:numRef>
          </c:val>
          <c:smooth val="0"/>
        </c:ser>
        <c:dLbls>
          <c:showLegendKey val="0"/>
          <c:showVal val="0"/>
          <c:showCatName val="0"/>
          <c:showSerName val="0"/>
          <c:showPercent val="0"/>
          <c:showBubbleSize val="0"/>
        </c:dLbls>
        <c:marker val="1"/>
        <c:smooth val="0"/>
        <c:axId val="169305984"/>
        <c:axId val="169307520"/>
      </c:lineChart>
      <c:catAx>
        <c:axId val="169305984"/>
        <c:scaling>
          <c:orientation val="minMax"/>
        </c:scaling>
        <c:delete val="0"/>
        <c:axPos val="b"/>
        <c:numFmt formatCode="General" sourceLinked="1"/>
        <c:majorTickMark val="out"/>
        <c:minorTickMark val="none"/>
        <c:tickLblPos val="nextTo"/>
        <c:txPr>
          <a:bodyPr rot="-2760000"/>
          <a:lstStyle/>
          <a:p>
            <a:pPr>
              <a:defRPr sz="1400"/>
            </a:pPr>
            <a:endParaRPr lang="en-US"/>
          </a:p>
        </c:txPr>
        <c:crossAx val="169307520"/>
        <c:crosses val="autoZero"/>
        <c:auto val="1"/>
        <c:lblAlgn val="ctr"/>
        <c:lblOffset val="100"/>
        <c:noMultiLvlLbl val="0"/>
      </c:catAx>
      <c:valAx>
        <c:axId val="169307520"/>
        <c:scaling>
          <c:orientation val="minMax"/>
        </c:scaling>
        <c:delete val="0"/>
        <c:axPos val="l"/>
        <c:majorGridlines/>
        <c:numFmt formatCode="0.0%" sourceLinked="1"/>
        <c:majorTickMark val="out"/>
        <c:minorTickMark val="none"/>
        <c:tickLblPos val="nextTo"/>
        <c:txPr>
          <a:bodyPr/>
          <a:lstStyle/>
          <a:p>
            <a:pPr>
              <a:defRPr sz="1400"/>
            </a:pPr>
            <a:endParaRPr lang="en-US"/>
          </a:p>
        </c:txPr>
        <c:crossAx val="169305984"/>
        <c:crosses val="autoZero"/>
        <c:crossBetween val="between"/>
      </c:valAx>
      <c:spPr>
        <a:noFill/>
        <a:ln>
          <a:solidFill>
            <a:schemeClr val="tx1">
              <a:lumMod val="50000"/>
              <a:lumOff val="50000"/>
            </a:schemeClr>
          </a:solidFill>
        </a:ln>
      </c:spPr>
    </c:plotArea>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71062992125984"/>
          <c:y val="5.1400554097404488E-2"/>
          <c:w val="0.85088495188101487"/>
          <c:h val="0.78755030621172351"/>
        </c:manualLayout>
      </c:layout>
      <c:lineChart>
        <c:grouping val="standard"/>
        <c:varyColors val="0"/>
        <c:ser>
          <c:idx val="0"/>
          <c:order val="0"/>
          <c:tx>
            <c:strRef>
              <c:f>'China Collection Rate'!$I$1</c:f>
              <c:strCache>
                <c:ptCount val="1"/>
                <c:pt idx="0">
                  <c:v>China OCC Collection Rate as % of Production</c:v>
                </c:pt>
              </c:strCache>
            </c:strRef>
          </c:tx>
          <c:marker>
            <c:symbol val="none"/>
          </c:marker>
          <c:cat>
            <c:numRef>
              <c:f>'China Collection Rate'!$H$2:$H$21</c:f>
              <c:numCache>
                <c:formatCode>General</c:formatCode>
                <c:ptCount val="20"/>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numCache>
            </c:numRef>
          </c:cat>
          <c:val>
            <c:numRef>
              <c:f>'China Collection Rate'!$I$2:$I$21</c:f>
              <c:numCache>
                <c:formatCode>0.0%</c:formatCode>
                <c:ptCount val="20"/>
                <c:pt idx="0">
                  <c:v>1.0665160996878873</c:v>
                </c:pt>
                <c:pt idx="1">
                  <c:v>1.1550611893665066</c:v>
                </c:pt>
                <c:pt idx="2">
                  <c:v>1.3143507526755425</c:v>
                </c:pt>
                <c:pt idx="3">
                  <c:v>0.73854669558660035</c:v>
                </c:pt>
                <c:pt idx="4">
                  <c:v>0.72191819050666817</c:v>
                </c:pt>
                <c:pt idx="5">
                  <c:v>0.74299647338293628</c:v>
                </c:pt>
                <c:pt idx="6">
                  <c:v>0.834949835048864</c:v>
                </c:pt>
                <c:pt idx="7">
                  <c:v>0.88196721022305824</c:v>
                </c:pt>
                <c:pt idx="8">
                  <c:v>0.89432311206097903</c:v>
                </c:pt>
                <c:pt idx="9">
                  <c:v>0.71485184522000089</c:v>
                </c:pt>
                <c:pt idx="10">
                  <c:v>0.69565580342158306</c:v>
                </c:pt>
                <c:pt idx="11">
                  <c:v>0.63860667634252544</c:v>
                </c:pt>
                <c:pt idx="12">
                  <c:v>0.57140665746280117</c:v>
                </c:pt>
                <c:pt idx="13">
                  <c:v>0.50835858832730463</c:v>
                </c:pt>
                <c:pt idx="14">
                  <c:v>0.51307514068189342</c:v>
                </c:pt>
                <c:pt idx="15">
                  <c:v>0.53342650826927551</c:v>
                </c:pt>
                <c:pt idx="16">
                  <c:v>0.50314465408805031</c:v>
                </c:pt>
                <c:pt idx="17">
                  <c:v>0.49574546799852021</c:v>
                </c:pt>
                <c:pt idx="18">
                  <c:v>0.5</c:v>
                </c:pt>
                <c:pt idx="19">
                  <c:v>0.5</c:v>
                </c:pt>
              </c:numCache>
            </c:numRef>
          </c:val>
          <c:smooth val="0"/>
        </c:ser>
        <c:dLbls>
          <c:showLegendKey val="0"/>
          <c:showVal val="0"/>
          <c:showCatName val="0"/>
          <c:showSerName val="0"/>
          <c:showPercent val="0"/>
          <c:showBubbleSize val="0"/>
        </c:dLbls>
        <c:marker val="1"/>
        <c:smooth val="0"/>
        <c:axId val="169334656"/>
        <c:axId val="169336192"/>
      </c:lineChart>
      <c:catAx>
        <c:axId val="169334656"/>
        <c:scaling>
          <c:orientation val="minMax"/>
        </c:scaling>
        <c:delete val="0"/>
        <c:axPos val="b"/>
        <c:numFmt formatCode="General" sourceLinked="1"/>
        <c:majorTickMark val="out"/>
        <c:minorTickMark val="none"/>
        <c:tickLblPos val="nextTo"/>
        <c:txPr>
          <a:bodyPr rot="-2760000"/>
          <a:lstStyle/>
          <a:p>
            <a:pPr>
              <a:defRPr sz="1400"/>
            </a:pPr>
            <a:endParaRPr lang="en-US"/>
          </a:p>
        </c:txPr>
        <c:crossAx val="169336192"/>
        <c:crosses val="autoZero"/>
        <c:auto val="1"/>
        <c:lblAlgn val="ctr"/>
        <c:lblOffset val="100"/>
        <c:noMultiLvlLbl val="0"/>
      </c:catAx>
      <c:valAx>
        <c:axId val="169336192"/>
        <c:scaling>
          <c:orientation val="minMax"/>
          <c:min val="0.4"/>
        </c:scaling>
        <c:delete val="0"/>
        <c:axPos val="l"/>
        <c:majorGridlines/>
        <c:numFmt formatCode="0%" sourceLinked="0"/>
        <c:majorTickMark val="out"/>
        <c:minorTickMark val="none"/>
        <c:tickLblPos val="nextTo"/>
        <c:txPr>
          <a:bodyPr/>
          <a:lstStyle/>
          <a:p>
            <a:pPr>
              <a:defRPr sz="1400"/>
            </a:pPr>
            <a:endParaRPr lang="en-US"/>
          </a:p>
        </c:txPr>
        <c:crossAx val="169334656"/>
        <c:crosses val="autoZero"/>
        <c:crossBetween val="between"/>
      </c:valAx>
      <c:spPr>
        <a:noFill/>
        <a:ln>
          <a:solidFill>
            <a:schemeClr val="tx1">
              <a:lumMod val="50000"/>
              <a:lumOff val="50000"/>
            </a:schemeClr>
          </a:solidFill>
        </a:ln>
      </c:spPr>
    </c:plotArea>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32851683775272"/>
          <c:y val="3.7763672398093098E-2"/>
          <c:w val="0.85324614455283665"/>
          <c:h val="0.88534063676823005"/>
        </c:manualLayout>
      </c:layout>
      <c:lineChart>
        <c:grouping val="standard"/>
        <c:varyColors val="0"/>
        <c:ser>
          <c:idx val="0"/>
          <c:order val="0"/>
          <c:tx>
            <c:strRef>
              <c:f>Sheet1!$K$2</c:f>
              <c:strCache>
                <c:ptCount val="1"/>
                <c:pt idx="0">
                  <c:v>US OCC</c:v>
                </c:pt>
              </c:strCache>
            </c:strRef>
          </c:tx>
          <c:marker>
            <c:symbol val="none"/>
          </c:marker>
          <c:cat>
            <c:numRef>
              <c:f>Sheet1!$J$3:$J$232</c:f>
              <c:numCache>
                <c:formatCode>mmm\-yy</c:formatCode>
                <c:ptCount val="230"/>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numCache>
            </c:numRef>
          </c:cat>
          <c:val>
            <c:numRef>
              <c:f>Sheet1!$K$3:$K$232</c:f>
              <c:numCache>
                <c:formatCode>_("$"* #,##0.00_);_("$"* \(#,##0.00\);_("$"* "-"??_);_(@_)</c:formatCode>
                <c:ptCount val="230"/>
                <c:pt idx="0">
                  <c:v>30.83</c:v>
                </c:pt>
                <c:pt idx="1">
                  <c:v>30.83</c:v>
                </c:pt>
                <c:pt idx="2">
                  <c:v>30.83</c:v>
                </c:pt>
                <c:pt idx="3">
                  <c:v>82</c:v>
                </c:pt>
                <c:pt idx="4">
                  <c:v>82</c:v>
                </c:pt>
                <c:pt idx="5">
                  <c:v>82</c:v>
                </c:pt>
                <c:pt idx="6">
                  <c:v>107</c:v>
                </c:pt>
                <c:pt idx="7">
                  <c:v>107</c:v>
                </c:pt>
                <c:pt idx="8">
                  <c:v>107</c:v>
                </c:pt>
                <c:pt idx="9">
                  <c:v>85.162000000000006</c:v>
                </c:pt>
                <c:pt idx="10">
                  <c:v>85.162000000000006</c:v>
                </c:pt>
                <c:pt idx="11">
                  <c:v>85.162000000000006</c:v>
                </c:pt>
                <c:pt idx="12">
                  <c:v>153.59200000000001</c:v>
                </c:pt>
                <c:pt idx="13">
                  <c:v>153.59200000000001</c:v>
                </c:pt>
                <c:pt idx="14">
                  <c:v>153.59200000000001</c:v>
                </c:pt>
                <c:pt idx="15">
                  <c:v>192.065</c:v>
                </c:pt>
                <c:pt idx="16">
                  <c:v>192.065</c:v>
                </c:pt>
                <c:pt idx="17">
                  <c:v>192.065</c:v>
                </c:pt>
                <c:pt idx="18">
                  <c:v>117.806</c:v>
                </c:pt>
                <c:pt idx="19">
                  <c:v>117.806</c:v>
                </c:pt>
                <c:pt idx="20">
                  <c:v>117.806</c:v>
                </c:pt>
                <c:pt idx="21">
                  <c:v>42.095999999999997</c:v>
                </c:pt>
                <c:pt idx="22">
                  <c:v>42.095999999999997</c:v>
                </c:pt>
                <c:pt idx="23">
                  <c:v>42.095999999999997</c:v>
                </c:pt>
                <c:pt idx="24">
                  <c:v>62.5</c:v>
                </c:pt>
                <c:pt idx="25">
                  <c:v>61.88</c:v>
                </c:pt>
                <c:pt idx="26">
                  <c:v>53.13</c:v>
                </c:pt>
                <c:pt idx="27">
                  <c:v>38.130000000000003</c:v>
                </c:pt>
                <c:pt idx="28">
                  <c:v>40</c:v>
                </c:pt>
                <c:pt idx="29">
                  <c:v>46.25</c:v>
                </c:pt>
                <c:pt idx="30">
                  <c:v>50</c:v>
                </c:pt>
                <c:pt idx="31">
                  <c:v>48.75</c:v>
                </c:pt>
                <c:pt idx="32">
                  <c:v>57.5</c:v>
                </c:pt>
                <c:pt idx="33">
                  <c:v>63.12</c:v>
                </c:pt>
                <c:pt idx="34">
                  <c:v>59.38</c:v>
                </c:pt>
                <c:pt idx="35">
                  <c:v>55.63</c:v>
                </c:pt>
                <c:pt idx="36">
                  <c:v>59.38</c:v>
                </c:pt>
                <c:pt idx="37">
                  <c:v>73.12</c:v>
                </c:pt>
                <c:pt idx="38">
                  <c:v>70.599999999999994</c:v>
                </c:pt>
                <c:pt idx="39">
                  <c:v>61.88</c:v>
                </c:pt>
                <c:pt idx="40">
                  <c:v>61.25</c:v>
                </c:pt>
                <c:pt idx="41">
                  <c:v>68.75</c:v>
                </c:pt>
                <c:pt idx="42">
                  <c:v>86.25</c:v>
                </c:pt>
                <c:pt idx="43">
                  <c:v>116.25</c:v>
                </c:pt>
                <c:pt idx="44">
                  <c:v>97.5</c:v>
                </c:pt>
                <c:pt idx="45">
                  <c:v>80</c:v>
                </c:pt>
                <c:pt idx="46">
                  <c:v>75</c:v>
                </c:pt>
                <c:pt idx="47">
                  <c:v>67.5</c:v>
                </c:pt>
                <c:pt idx="48">
                  <c:v>71.25</c:v>
                </c:pt>
                <c:pt idx="49">
                  <c:v>77.5</c:v>
                </c:pt>
                <c:pt idx="50">
                  <c:v>66.25</c:v>
                </c:pt>
                <c:pt idx="51">
                  <c:v>58.75</c:v>
                </c:pt>
                <c:pt idx="52">
                  <c:v>55.63</c:v>
                </c:pt>
                <c:pt idx="53">
                  <c:v>55.63</c:v>
                </c:pt>
                <c:pt idx="54">
                  <c:v>56.88</c:v>
                </c:pt>
                <c:pt idx="55">
                  <c:v>55.63</c:v>
                </c:pt>
                <c:pt idx="56">
                  <c:v>48.75</c:v>
                </c:pt>
                <c:pt idx="57">
                  <c:v>39.380000000000003</c:v>
                </c:pt>
                <c:pt idx="58">
                  <c:v>31.25</c:v>
                </c:pt>
                <c:pt idx="59">
                  <c:v>28.75</c:v>
                </c:pt>
                <c:pt idx="60">
                  <c:v>37.5</c:v>
                </c:pt>
                <c:pt idx="61">
                  <c:v>48.75</c:v>
                </c:pt>
                <c:pt idx="62">
                  <c:v>49.758454106280197</c:v>
                </c:pt>
                <c:pt idx="63">
                  <c:v>48.13</c:v>
                </c:pt>
                <c:pt idx="64">
                  <c:v>46.25</c:v>
                </c:pt>
                <c:pt idx="65">
                  <c:v>66.25</c:v>
                </c:pt>
                <c:pt idx="66">
                  <c:v>90.63</c:v>
                </c:pt>
                <c:pt idx="67">
                  <c:v>90.63</c:v>
                </c:pt>
                <c:pt idx="68">
                  <c:v>86</c:v>
                </c:pt>
                <c:pt idx="69">
                  <c:v>83.5</c:v>
                </c:pt>
                <c:pt idx="70">
                  <c:v>79</c:v>
                </c:pt>
                <c:pt idx="71">
                  <c:v>78.5</c:v>
                </c:pt>
                <c:pt idx="72">
                  <c:v>81</c:v>
                </c:pt>
                <c:pt idx="73">
                  <c:v>94.5</c:v>
                </c:pt>
                <c:pt idx="74">
                  <c:v>103</c:v>
                </c:pt>
                <c:pt idx="75">
                  <c:v>116</c:v>
                </c:pt>
                <c:pt idx="76">
                  <c:v>124</c:v>
                </c:pt>
                <c:pt idx="77">
                  <c:v>113.5</c:v>
                </c:pt>
                <c:pt idx="78">
                  <c:v>84.5</c:v>
                </c:pt>
                <c:pt idx="79">
                  <c:v>54</c:v>
                </c:pt>
                <c:pt idx="80">
                  <c:v>47.5</c:v>
                </c:pt>
                <c:pt idx="81">
                  <c:v>47</c:v>
                </c:pt>
                <c:pt idx="82">
                  <c:v>44.5</c:v>
                </c:pt>
                <c:pt idx="83">
                  <c:v>42.6</c:v>
                </c:pt>
                <c:pt idx="84">
                  <c:v>41</c:v>
                </c:pt>
                <c:pt idx="85">
                  <c:v>40.5</c:v>
                </c:pt>
                <c:pt idx="86">
                  <c:v>40.5</c:v>
                </c:pt>
                <c:pt idx="87">
                  <c:v>39.5</c:v>
                </c:pt>
                <c:pt idx="88">
                  <c:v>38.5</c:v>
                </c:pt>
                <c:pt idx="89">
                  <c:v>38.5</c:v>
                </c:pt>
                <c:pt idx="90">
                  <c:v>38.5</c:v>
                </c:pt>
                <c:pt idx="91">
                  <c:v>40.5</c:v>
                </c:pt>
                <c:pt idx="92">
                  <c:v>41</c:v>
                </c:pt>
                <c:pt idx="93">
                  <c:v>42.5</c:v>
                </c:pt>
                <c:pt idx="94">
                  <c:v>41.5</c:v>
                </c:pt>
                <c:pt idx="95">
                  <c:v>41</c:v>
                </c:pt>
                <c:pt idx="96">
                  <c:v>41</c:v>
                </c:pt>
                <c:pt idx="97">
                  <c:v>38</c:v>
                </c:pt>
                <c:pt idx="98">
                  <c:v>37.5</c:v>
                </c:pt>
                <c:pt idx="99">
                  <c:v>50</c:v>
                </c:pt>
                <c:pt idx="100">
                  <c:v>67.5</c:v>
                </c:pt>
                <c:pt idx="101">
                  <c:v>105</c:v>
                </c:pt>
                <c:pt idx="102">
                  <c:v>124.5</c:v>
                </c:pt>
                <c:pt idx="103">
                  <c:v>97.5</c:v>
                </c:pt>
                <c:pt idx="104">
                  <c:v>74.5</c:v>
                </c:pt>
                <c:pt idx="105">
                  <c:v>67</c:v>
                </c:pt>
                <c:pt idx="106">
                  <c:v>62</c:v>
                </c:pt>
                <c:pt idx="107">
                  <c:v>54.5</c:v>
                </c:pt>
                <c:pt idx="108">
                  <c:v>53</c:v>
                </c:pt>
                <c:pt idx="109">
                  <c:v>53.5</c:v>
                </c:pt>
                <c:pt idx="110">
                  <c:v>77.5</c:v>
                </c:pt>
                <c:pt idx="111">
                  <c:v>75</c:v>
                </c:pt>
                <c:pt idx="112">
                  <c:v>70</c:v>
                </c:pt>
                <c:pt idx="113">
                  <c:v>72</c:v>
                </c:pt>
                <c:pt idx="114">
                  <c:v>66</c:v>
                </c:pt>
                <c:pt idx="115">
                  <c:v>66</c:v>
                </c:pt>
                <c:pt idx="116">
                  <c:v>68.5</c:v>
                </c:pt>
                <c:pt idx="117">
                  <c:v>69</c:v>
                </c:pt>
                <c:pt idx="118">
                  <c:v>71</c:v>
                </c:pt>
                <c:pt idx="119">
                  <c:v>70.5</c:v>
                </c:pt>
                <c:pt idx="120">
                  <c:v>88</c:v>
                </c:pt>
                <c:pt idx="121">
                  <c:v>92</c:v>
                </c:pt>
                <c:pt idx="122">
                  <c:v>92</c:v>
                </c:pt>
                <c:pt idx="123">
                  <c:v>96</c:v>
                </c:pt>
                <c:pt idx="124">
                  <c:v>95</c:v>
                </c:pt>
                <c:pt idx="125">
                  <c:v>94.5</c:v>
                </c:pt>
                <c:pt idx="126">
                  <c:v>94</c:v>
                </c:pt>
                <c:pt idx="127">
                  <c:v>90.5</c:v>
                </c:pt>
                <c:pt idx="128">
                  <c:v>84.5</c:v>
                </c:pt>
                <c:pt idx="129">
                  <c:v>86.5</c:v>
                </c:pt>
                <c:pt idx="130">
                  <c:v>87</c:v>
                </c:pt>
                <c:pt idx="131">
                  <c:v>87.5</c:v>
                </c:pt>
                <c:pt idx="132">
                  <c:v>86.5</c:v>
                </c:pt>
                <c:pt idx="133">
                  <c:v>94.5</c:v>
                </c:pt>
                <c:pt idx="134">
                  <c:v>93</c:v>
                </c:pt>
                <c:pt idx="135">
                  <c:v>92.5</c:v>
                </c:pt>
                <c:pt idx="136">
                  <c:v>92</c:v>
                </c:pt>
                <c:pt idx="137">
                  <c:v>86</c:v>
                </c:pt>
                <c:pt idx="138">
                  <c:v>86.5</c:v>
                </c:pt>
                <c:pt idx="139">
                  <c:v>82.5</c:v>
                </c:pt>
                <c:pt idx="140">
                  <c:v>79</c:v>
                </c:pt>
                <c:pt idx="141">
                  <c:v>75.5</c:v>
                </c:pt>
                <c:pt idx="142">
                  <c:v>65.5</c:v>
                </c:pt>
                <c:pt idx="143">
                  <c:v>61.5</c:v>
                </c:pt>
                <c:pt idx="144">
                  <c:v>59</c:v>
                </c:pt>
                <c:pt idx="145">
                  <c:v>59.5</c:v>
                </c:pt>
                <c:pt idx="146">
                  <c:v>62</c:v>
                </c:pt>
                <c:pt idx="147">
                  <c:v>66.5</c:v>
                </c:pt>
                <c:pt idx="148">
                  <c:v>76</c:v>
                </c:pt>
                <c:pt idx="149">
                  <c:v>87</c:v>
                </c:pt>
                <c:pt idx="150">
                  <c:v>98</c:v>
                </c:pt>
                <c:pt idx="151">
                  <c:v>92.5</c:v>
                </c:pt>
                <c:pt idx="152">
                  <c:v>85.5</c:v>
                </c:pt>
                <c:pt idx="153">
                  <c:v>77.5</c:v>
                </c:pt>
                <c:pt idx="154">
                  <c:v>70</c:v>
                </c:pt>
                <c:pt idx="155">
                  <c:v>73.5</c:v>
                </c:pt>
                <c:pt idx="156">
                  <c:v>80</c:v>
                </c:pt>
                <c:pt idx="157">
                  <c:v>105</c:v>
                </c:pt>
                <c:pt idx="158">
                  <c:v>144</c:v>
                </c:pt>
                <c:pt idx="159">
                  <c:v>121.5</c:v>
                </c:pt>
                <c:pt idx="160">
                  <c:v>108.5</c:v>
                </c:pt>
                <c:pt idx="161">
                  <c:v>105.5</c:v>
                </c:pt>
                <c:pt idx="162">
                  <c:v>126</c:v>
                </c:pt>
                <c:pt idx="163">
                  <c:v>127.5</c:v>
                </c:pt>
                <c:pt idx="164">
                  <c:v>127.5</c:v>
                </c:pt>
                <c:pt idx="165">
                  <c:v>131.5</c:v>
                </c:pt>
                <c:pt idx="166">
                  <c:v>128.5</c:v>
                </c:pt>
                <c:pt idx="167">
                  <c:v>123</c:v>
                </c:pt>
                <c:pt idx="168">
                  <c:v>124</c:v>
                </c:pt>
                <c:pt idx="169">
                  <c:v>135</c:v>
                </c:pt>
                <c:pt idx="170">
                  <c:v>148</c:v>
                </c:pt>
                <c:pt idx="171">
                  <c:v>141.5</c:v>
                </c:pt>
                <c:pt idx="172">
                  <c:v>128</c:v>
                </c:pt>
                <c:pt idx="173">
                  <c:v>121</c:v>
                </c:pt>
                <c:pt idx="174">
                  <c:v>121</c:v>
                </c:pt>
                <c:pt idx="175">
                  <c:v>117</c:v>
                </c:pt>
                <c:pt idx="176">
                  <c:v>112.5</c:v>
                </c:pt>
                <c:pt idx="177">
                  <c:v>90</c:v>
                </c:pt>
                <c:pt idx="178">
                  <c:v>30</c:v>
                </c:pt>
                <c:pt idx="179">
                  <c:v>29</c:v>
                </c:pt>
                <c:pt idx="180">
                  <c:v>27.5</c:v>
                </c:pt>
                <c:pt idx="181">
                  <c:v>33.5</c:v>
                </c:pt>
                <c:pt idx="182">
                  <c:v>43.5</c:v>
                </c:pt>
                <c:pt idx="183">
                  <c:v>45</c:v>
                </c:pt>
                <c:pt idx="184">
                  <c:v>52</c:v>
                </c:pt>
                <c:pt idx="185">
                  <c:v>66.5</c:v>
                </c:pt>
                <c:pt idx="186">
                  <c:v>83</c:v>
                </c:pt>
                <c:pt idx="187">
                  <c:v>90</c:v>
                </c:pt>
                <c:pt idx="188">
                  <c:v>88.5</c:v>
                </c:pt>
                <c:pt idx="189">
                  <c:v>83</c:v>
                </c:pt>
                <c:pt idx="190">
                  <c:v>81</c:v>
                </c:pt>
                <c:pt idx="191">
                  <c:v>93.5</c:v>
                </c:pt>
                <c:pt idx="192">
                  <c:v>126</c:v>
                </c:pt>
                <c:pt idx="193">
                  <c:v>152.5</c:v>
                </c:pt>
                <c:pt idx="194">
                  <c:v>183</c:v>
                </c:pt>
                <c:pt idx="195">
                  <c:v>148.5</c:v>
                </c:pt>
                <c:pt idx="196">
                  <c:v>139</c:v>
                </c:pt>
                <c:pt idx="197">
                  <c:v>124</c:v>
                </c:pt>
                <c:pt idx="198">
                  <c:v>124</c:v>
                </c:pt>
                <c:pt idx="199">
                  <c:v>126</c:v>
                </c:pt>
                <c:pt idx="200">
                  <c:v>134.5</c:v>
                </c:pt>
                <c:pt idx="201">
                  <c:v>147</c:v>
                </c:pt>
                <c:pt idx="202">
                  <c:v>160</c:v>
                </c:pt>
                <c:pt idx="203">
                  <c:v>166</c:v>
                </c:pt>
                <c:pt idx="204">
                  <c:v>164.16666666666666</c:v>
                </c:pt>
                <c:pt idx="205">
                  <c:v>156.25</c:v>
                </c:pt>
                <c:pt idx="206">
                  <c:v>157.91666666666666</c:v>
                </c:pt>
                <c:pt idx="207">
                  <c:v>155.83333333333334</c:v>
                </c:pt>
                <c:pt idx="208">
                  <c:v>155.83333333333334</c:v>
                </c:pt>
                <c:pt idx="209">
                  <c:v>161.66666666666666</c:v>
                </c:pt>
                <c:pt idx="210">
                  <c:v>176.66666666666666</c:v>
                </c:pt>
                <c:pt idx="211">
                  <c:v>179.16666666666666</c:v>
                </c:pt>
                <c:pt idx="212">
                  <c:v>173.33333333333334</c:v>
                </c:pt>
                <c:pt idx="213">
                  <c:v>158.33333333333334</c:v>
                </c:pt>
                <c:pt idx="214">
                  <c:v>126.66666666666667</c:v>
                </c:pt>
                <c:pt idx="215">
                  <c:v>120.83333333333333</c:v>
                </c:pt>
                <c:pt idx="216">
                  <c:v>122.5</c:v>
                </c:pt>
                <c:pt idx="217">
                  <c:v>134.16666666666666</c:v>
                </c:pt>
                <c:pt idx="218">
                  <c:v>138.33333333333334</c:v>
                </c:pt>
                <c:pt idx="219">
                  <c:v>135.41666666666666</c:v>
                </c:pt>
                <c:pt idx="220">
                  <c:v>129.16666666666666</c:v>
                </c:pt>
                <c:pt idx="221">
                  <c:v>121.25</c:v>
                </c:pt>
                <c:pt idx="222">
                  <c:v>117.08333333333333</c:v>
                </c:pt>
                <c:pt idx="223">
                  <c:v>97.083333333333329</c:v>
                </c:pt>
                <c:pt idx="224">
                  <c:v>82.5</c:v>
                </c:pt>
                <c:pt idx="225">
                  <c:v>87.5</c:v>
                </c:pt>
                <c:pt idx="226">
                  <c:v>103.33333333333333</c:v>
                </c:pt>
                <c:pt idx="227">
                  <c:v>109.16666666666667</c:v>
                </c:pt>
                <c:pt idx="228">
                  <c:v>101.94444444444444</c:v>
                </c:pt>
                <c:pt idx="229">
                  <c:v>104.0625</c:v>
                </c:pt>
              </c:numCache>
            </c:numRef>
          </c:val>
          <c:smooth val="0"/>
        </c:ser>
        <c:ser>
          <c:idx val="1"/>
          <c:order val="1"/>
          <c:tx>
            <c:strRef>
              <c:f>Sheet1!$L$2</c:f>
              <c:strCache>
                <c:ptCount val="1"/>
                <c:pt idx="0">
                  <c:v>German OCC (In USD)</c:v>
                </c:pt>
              </c:strCache>
            </c:strRef>
          </c:tx>
          <c:marker>
            <c:symbol val="none"/>
          </c:marker>
          <c:cat>
            <c:numRef>
              <c:f>Sheet1!$J$3:$J$232</c:f>
              <c:numCache>
                <c:formatCode>mmm\-yy</c:formatCode>
                <c:ptCount val="230"/>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numCache>
            </c:numRef>
          </c:cat>
          <c:val>
            <c:numRef>
              <c:f>Sheet1!$L$3:$L$232</c:f>
              <c:numCache>
                <c:formatCode>General</c:formatCode>
                <c:ptCount val="230"/>
                <c:pt idx="84" formatCode="_(&quot;$&quot;* #,##0.00_);_(&quot;$&quot;* \(#,##0.00\);_(&quot;$&quot;* &quot;-&quot;??_);_(@_)">
                  <c:v>108.11954999999999</c:v>
                </c:pt>
                <c:pt idx="85" formatCode="_(&quot;$&quot;* #,##0.00_);_(&quot;$&quot;* \(#,##0.00\);_(&quot;$&quot;* &quot;-&quot;??_);_(@_)">
                  <c:v>96.863025000000007</c:v>
                </c:pt>
                <c:pt idx="86" formatCode="_(&quot;$&quot;* #,##0.00_);_(&quot;$&quot;* \(#,##0.00\);_(&quot;$&quot;* &quot;-&quot;??_);_(@_)">
                  <c:v>95.539500000000004</c:v>
                </c:pt>
                <c:pt idx="87" formatCode="_(&quot;$&quot;* #,##0.00_);_(&quot;$&quot;* \(#,##0.00\);_(&quot;$&quot;* &quot;-&quot;??_);_(@_)">
                  <c:v>93.828000000000003</c:v>
                </c:pt>
                <c:pt idx="88" formatCode="_(&quot;$&quot;* #,##0.00_);_(&quot;$&quot;* \(#,##0.00\);_(&quot;$&quot;* &quot;-&quot;??_);_(@_)">
                  <c:v>92.362724999999998</c:v>
                </c:pt>
                <c:pt idx="89" formatCode="_(&quot;$&quot;* #,##0.00_);_(&quot;$&quot;* \(#,##0.00\);_(&quot;$&quot;* &quot;-&quot;??_);_(@_)">
                  <c:v>87.519009999999994</c:v>
                </c:pt>
                <c:pt idx="90" formatCode="_(&quot;$&quot;* #,##0.00_);_(&quot;$&quot;* \(#,##0.00\);_(&quot;$&quot;* &quot;-&quot;??_);_(@_)">
                  <c:v>88.175624999999997</c:v>
                </c:pt>
                <c:pt idx="91" formatCode="_(&quot;$&quot;* #,##0.00_);_(&quot;$&quot;* \(#,##0.00\);_(&quot;$&quot;* &quot;-&quot;??_);_(@_)">
                  <c:v>92.275010000000009</c:v>
                </c:pt>
                <c:pt idx="92" formatCode="_(&quot;$&quot;* #,##0.00_);_(&quot;$&quot;* \(#,##0.00\);_(&quot;$&quot;* &quot;-&quot;??_);_(@_)">
                  <c:v>93.527662500000005</c:v>
                </c:pt>
                <c:pt idx="93" formatCode="_(&quot;$&quot;* #,##0.00_);_(&quot;$&quot;* \(#,##0.00\);_(&quot;$&quot;* &quot;-&quot;??_);_(@_)">
                  <c:v>99.721600000000009</c:v>
                </c:pt>
                <c:pt idx="94" formatCode="_(&quot;$&quot;* #,##0.00_);_(&quot;$&quot;* \(#,##0.00\);_(&quot;$&quot;* &quot;-&quot;??_);_(@_)">
                  <c:v>97.887240000000006</c:v>
                </c:pt>
                <c:pt idx="95" formatCode="_(&quot;$&quot;* #,##0.00_);_(&quot;$&quot;* \(#,##0.00\);_(&quot;$&quot;* &quot;-&quot;??_);_(@_)">
                  <c:v>49.938000000000002</c:v>
                </c:pt>
                <c:pt idx="96" formatCode="_(&quot;$&quot;* #,##0.00_);_(&quot;$&quot;* \(#,##0.00\);_(&quot;$&quot;* &quot;-&quot;??_);_(@_)">
                  <c:v>49.719319999999996</c:v>
                </c:pt>
                <c:pt idx="97" formatCode="_(&quot;$&quot;* #,##0.00_);_(&quot;$&quot;* \(#,##0.00\);_(&quot;$&quot;* &quot;-&quot;??_);_(@_)">
                  <c:v>46.955699999999993</c:v>
                </c:pt>
                <c:pt idx="98" formatCode="_(&quot;$&quot;* #,##0.00_);_(&quot;$&quot;* \(#,##0.00\);_(&quot;$&quot;* &quot;-&quot;??_);_(@_)">
                  <c:v>47.262312000000009</c:v>
                </c:pt>
                <c:pt idx="99" formatCode="_(&quot;$&quot;* #,##0.00_);_(&quot;$&quot;* \(#,##0.00\);_(&quot;$&quot;* &quot;-&quot;??_);_(@_)">
                  <c:v>57.533774999999999</c:v>
                </c:pt>
                <c:pt idx="100" formatCode="_(&quot;$&quot;* #,##0.00_);_(&quot;$&quot;* \(#,##0.00\);_(&quot;$&quot;* &quot;-&quot;??_);_(@_)">
                  <c:v>76.991039999999998</c:v>
                </c:pt>
                <c:pt idx="101" formatCode="_(&quot;$&quot;* #,##0.00_);_(&quot;$&quot;* \(#,##0.00\);_(&quot;$&quot;* &quot;-&quot;??_);_(@_)">
                  <c:v>124.40674999999999</c:v>
                </c:pt>
                <c:pt idx="102" formatCode="_(&quot;$&quot;* #,##0.00_);_(&quot;$&quot;* \(#,##0.00\);_(&quot;$&quot;* &quot;-&quot;??_);_(@_)">
                  <c:v>129.298</c:v>
                </c:pt>
                <c:pt idx="103" formatCode="_(&quot;$&quot;* #,##0.00_);_(&quot;$&quot;* \(#,##0.00\);_(&quot;$&quot;* &quot;-&quot;??_);_(@_)">
                  <c:v>107.60288000000001</c:v>
                </c:pt>
                <c:pt idx="104" formatCode="_(&quot;$&quot;* #,##0.00_);_(&quot;$&quot;* \(#,##0.00\);_(&quot;$&quot;* &quot;-&quot;??_);_(@_)">
                  <c:v>73.561875000000001</c:v>
                </c:pt>
                <c:pt idx="105" formatCode="_(&quot;$&quot;* #,##0.00_);_(&quot;$&quot;* \(#,##0.00\);_(&quot;$&quot;* &quot;-&quot;??_);_(@_)">
                  <c:v>63.276757500000009</c:v>
                </c:pt>
                <c:pt idx="106" formatCode="_(&quot;$&quot;* #,##0.00_);_(&quot;$&quot;* \(#,##0.00\);_(&quot;$&quot;* &quot;-&quot;??_);_(@_)">
                  <c:v>64.461815999999999</c:v>
                </c:pt>
                <c:pt idx="107" formatCode="_(&quot;$&quot;* #,##0.00_);_(&quot;$&quot;* \(#,##0.00\);_(&quot;$&quot;* &quot;-&quot;??_);_(@_)">
                  <c:v>63.68281249999999</c:v>
                </c:pt>
                <c:pt idx="108" formatCode="_(&quot;$&quot;* #,##0.00_);_(&quot;$&quot;* \(#,##0.00\);_(&quot;$&quot;* &quot;-&quot;??_);_(@_)">
                  <c:v>66.358750000000001</c:v>
                </c:pt>
                <c:pt idx="109" formatCode="_(&quot;$&quot;* #,##0.00_);_(&quot;$&quot;* \(#,##0.00\);_(&quot;$&quot;* &quot;-&quot;??_);_(@_)">
                  <c:v>67.362812500000004</c:v>
                </c:pt>
                <c:pt idx="110" formatCode="_(&quot;$&quot;* #,##0.00_);_(&quot;$&quot;* \(#,##0.00\);_(&quot;$&quot;* &quot;-&quot;??_);_(@_)">
                  <c:v>80.394439999999989</c:v>
                </c:pt>
                <c:pt idx="111" formatCode="_(&quot;$&quot;* #,##0.00_);_(&quot;$&quot;* \(#,##0.00\);_(&quot;$&quot;* &quot;-&quot;??_);_(@_)">
                  <c:v>102.506985</c:v>
                </c:pt>
                <c:pt idx="112" formatCode="_(&quot;$&quot;* #,##0.00_);_(&quot;$&quot;* \(#,##0.00\);_(&quot;$&quot;* &quot;-&quot;??_);_(@_)">
                  <c:v>85.830257999999986</c:v>
                </c:pt>
                <c:pt idx="113" formatCode="_(&quot;$&quot;* #,##0.00_);_(&quot;$&quot;* \(#,##0.00\);_(&quot;$&quot;* &quot;-&quot;??_);_(@_)">
                  <c:v>63.6437375</c:v>
                </c:pt>
                <c:pt idx="114" formatCode="_(&quot;$&quot;* #,##0.00_);_(&quot;$&quot;* \(#,##0.00\);_(&quot;$&quot;* &quot;-&quot;??_);_(@_)">
                  <c:v>62.015005000000002</c:v>
                </c:pt>
                <c:pt idx="115" formatCode="_(&quot;$&quot;* #,##0.00_);_(&quot;$&quot;* \(#,##0.00\);_(&quot;$&quot;* &quot;-&quot;??_);_(@_)">
                  <c:v>63.781632000000002</c:v>
                </c:pt>
                <c:pt idx="116" formatCode="_(&quot;$&quot;* #,##0.00_);_(&quot;$&quot;* \(#,##0.00\);_(&quot;$&quot;* &quot;-&quot;??_);_(@_)">
                  <c:v>78.542449999999988</c:v>
                </c:pt>
                <c:pt idx="117" formatCode="_(&quot;$&quot;* #,##0.00_);_(&quot;$&quot;* \(#,##0.00\);_(&quot;$&quot;* &quot;-&quot;??_);_(@_)">
                  <c:v>81.867239999999981</c:v>
                </c:pt>
                <c:pt idx="118" formatCode="_(&quot;$&quot;* #,##0.00_);_(&quot;$&quot;* \(#,##0.00\);_(&quot;$&quot;* &quot;-&quot;??_);_(@_)">
                  <c:v>61.508475000000004</c:v>
                </c:pt>
                <c:pt idx="119" formatCode="_(&quot;$&quot;* #,##0.00_);_(&quot;$&quot;* \(#,##0.00\);_(&quot;$&quot;* &quot;-&quot;??_);_(@_)">
                  <c:v>64.472362500000003</c:v>
                </c:pt>
                <c:pt idx="120" formatCode="_(&quot;$&quot;* #,##0.00_);_(&quot;$&quot;* \(#,##0.00\);_(&quot;$&quot;* &quot;-&quot;??_);_(@_)">
                  <c:v>66.123960000000011</c:v>
                </c:pt>
                <c:pt idx="121" formatCode="_(&quot;$&quot;* #,##0.00_);_(&quot;$&quot;* \(#,##0.00\);_(&quot;$&quot;* &quot;-&quot;??_);_(@_)">
                  <c:v>84.668904999999995</c:v>
                </c:pt>
                <c:pt idx="122" formatCode="_(&quot;$&quot;* #,##0.00_);_(&quot;$&quot;* \(#,##0.00\);_(&quot;$&quot;* &quot;-&quot;??_);_(@_)">
                  <c:v>85.310207500000004</c:v>
                </c:pt>
                <c:pt idx="123" formatCode="_(&quot;$&quot;* #,##0.00_);_(&quot;$&quot;* \(#,##0.00\);_(&quot;$&quot;* &quot;-&quot;??_);_(@_)">
                  <c:v>83.582923999999991</c:v>
                </c:pt>
                <c:pt idx="124" formatCode="_(&quot;$&quot;* #,##0.00_);_(&quot;$&quot;* \(#,##0.00\);_(&quot;$&quot;* &quot;-&quot;??_);_(@_)">
                  <c:v>83.455600000000004</c:v>
                </c:pt>
                <c:pt idx="125" formatCode="_(&quot;$&quot;* #,##0.00_);_(&quot;$&quot;* \(#,##0.00\);_(&quot;$&quot;* &quot;-&quot;??_);_(@_)">
                  <c:v>77.759680000000003</c:v>
                </c:pt>
                <c:pt idx="126" formatCode="_(&quot;$&quot;* #,##0.00_);_(&quot;$&quot;* \(#,##0.00\);_(&quot;$&quot;* &quot;-&quot;??_);_(@_)">
                  <c:v>76.578249999999997</c:v>
                </c:pt>
                <c:pt idx="127" formatCode="_(&quot;$&quot;* #,##0.00_);_(&quot;$&quot;* \(#,##0.00\);_(&quot;$&quot;* &quot;-&quot;??_);_(@_)">
                  <c:v>76.244687499999998</c:v>
                </c:pt>
                <c:pt idx="128" formatCode="_(&quot;$&quot;* #,##0.00_);_(&quot;$&quot;* \(#,##0.00\);_(&quot;$&quot;* &quot;-&quot;??_);_(@_)">
                  <c:v>81.689080000000004</c:v>
                </c:pt>
                <c:pt idx="129" formatCode="_(&quot;$&quot;* #,##0.00_);_(&quot;$&quot;* \(#,##0.00\);_(&quot;$&quot;* &quot;-&quot;??_);_(@_)">
                  <c:v>84.875151999999986</c:v>
                </c:pt>
                <c:pt idx="130" formatCode="_(&quot;$&quot;* #,##0.00_);_(&quot;$&quot;* \(#,##0.00\);_(&quot;$&quot;* &quot;-&quot;??_);_(@_)">
                  <c:v>83.057279999999992</c:v>
                </c:pt>
                <c:pt idx="131" formatCode="_(&quot;$&quot;* #,##0.00_);_(&quot;$&quot;* \(#,##0.00\);_(&quot;$&quot;* &quot;-&quot;??_);_(@_)">
                  <c:v>75.065984</c:v>
                </c:pt>
                <c:pt idx="132" formatCode="_(&quot;$&quot;* #,##0.00_);_(&quot;$&quot;* \(#,##0.00\);_(&quot;$&quot;* &quot;-&quot;??_);_(@_)">
                  <c:v>71.475115000000002</c:v>
                </c:pt>
                <c:pt idx="133" formatCode="_(&quot;$&quot;* #,##0.00_);_(&quot;$&quot;* \(#,##0.00\);_(&quot;$&quot;* &quot;-&quot;??_);_(@_)">
                  <c:v>82.608102500000001</c:v>
                </c:pt>
                <c:pt idx="134" formatCode="_(&quot;$&quot;* #,##0.00_);_(&quot;$&quot;* \(#,##0.00\);_(&quot;$&quot;* &quot;-&quot;??_);_(@_)">
                  <c:v>96.599075000000013</c:v>
                </c:pt>
                <c:pt idx="135" formatCode="_(&quot;$&quot;* #,##0.00_);_(&quot;$&quot;* \(#,##0.00\);_(&quot;$&quot;* &quot;-&quot;??_);_(@_)">
                  <c:v>94.464920000000006</c:v>
                </c:pt>
                <c:pt idx="136" formatCode="_(&quot;$&quot;* #,##0.00_);_(&quot;$&quot;* \(#,##0.00\);_(&quot;$&quot;* &quot;-&quot;??_);_(@_)">
                  <c:v>92.827165000000008</c:v>
                </c:pt>
                <c:pt idx="137" formatCode="_(&quot;$&quot;* #,##0.00_);_(&quot;$&quot;* \(#,##0.00\);_(&quot;$&quot;* &quot;-&quot;??_);_(@_)">
                  <c:v>76.808655000000002</c:v>
                </c:pt>
                <c:pt idx="138" formatCode="_(&quot;$&quot;* #,##0.00_);_(&quot;$&quot;* \(#,##0.00\);_(&quot;$&quot;* &quot;-&quot;??_);_(@_)">
                  <c:v>68.119112000000001</c:v>
                </c:pt>
                <c:pt idx="139" formatCode="_(&quot;$&quot;* #,##0.00_);_(&quot;$&quot;* \(#,##0.00\);_(&quot;$&quot;* &quot;-&quot;??_);_(@_)">
                  <c:v>70.760937499999997</c:v>
                </c:pt>
                <c:pt idx="140" formatCode="_(&quot;$&quot;* #,##0.00_);_(&quot;$&quot;* \(#,##0.00\);_(&quot;$&quot;* &quot;-&quot;??_);_(@_)">
                  <c:v>70.429220000000001</c:v>
                </c:pt>
                <c:pt idx="141" formatCode="_(&quot;$&quot;* #,##0.00_);_(&quot;$&quot;* \(#,##0.00\);_(&quot;$&quot;* &quot;-&quot;??_);_(@_)">
                  <c:v>69.180550000000011</c:v>
                </c:pt>
                <c:pt idx="142" formatCode="_(&quot;$&quot;* #,##0.00_);_(&quot;$&quot;* \(#,##0.00\);_(&quot;$&quot;* &quot;-&quot;??_);_(@_)">
                  <c:v>67.877025000000003</c:v>
                </c:pt>
                <c:pt idx="143" formatCode="_(&quot;$&quot;* #,##0.00_);_(&quot;$&quot;* \(#,##0.00\);_(&quot;$&quot;* &quot;-&quot;??_);_(@_)">
                  <c:v>62.227199999999996</c:v>
                </c:pt>
                <c:pt idx="144" formatCode="_(&quot;$&quot;* #,##0.00_);_(&quot;$&quot;* \(#,##0.00\);_(&quot;$&quot;* &quot;-&quot;??_);_(@_)">
                  <c:v>63.626325000000008</c:v>
                </c:pt>
                <c:pt idx="145" formatCode="_(&quot;$&quot;* #,##0.00_);_(&quot;$&quot;* \(#,##0.00\);_(&quot;$&quot;* &quot;-&quot;??_);_(@_)">
                  <c:v>62.822025000000011</c:v>
                </c:pt>
                <c:pt idx="146" formatCode="_(&quot;$&quot;* #,##0.00_);_(&quot;$&quot;* \(#,##0.00\);_(&quot;$&quot;* &quot;-&quot;??_);_(@_)">
                  <c:v>63.108360000000005</c:v>
                </c:pt>
                <c:pt idx="147" formatCode="_(&quot;$&quot;* #,##0.00_);_(&quot;$&quot;* \(#,##0.00\);_(&quot;$&quot;* &quot;-&quot;??_);_(@_)">
                  <c:v>73.700099999999992</c:v>
                </c:pt>
                <c:pt idx="148" formatCode="_(&quot;$&quot;* #,##0.00_);_(&quot;$&quot;* \(#,##0.00\);_(&quot;$&quot;* &quot;-&quot;??_);_(@_)">
                  <c:v>76.578599999999994</c:v>
                </c:pt>
                <c:pt idx="149" formatCode="_(&quot;$&quot;* #,##0.00_);_(&quot;$&quot;* \(#,##0.00\);_(&quot;$&quot;* &quot;-&quot;??_);_(@_)">
                  <c:v>76.088160000000016</c:v>
                </c:pt>
                <c:pt idx="150" formatCode="_(&quot;$&quot;* #,##0.00_);_(&quot;$&quot;* \(#,##0.00\);_(&quot;$&quot;* &quot;-&quot;??_);_(@_)">
                  <c:v>76.135499999999993</c:v>
                </c:pt>
                <c:pt idx="151" formatCode="_(&quot;$&quot;* #,##0.00_);_(&quot;$&quot;* \(#,##0.00\);_(&quot;$&quot;* &quot;-&quot;??_);_(@_)">
                  <c:v>76.829100000000011</c:v>
                </c:pt>
                <c:pt idx="152" formatCode="_(&quot;$&quot;* #,##0.00_);_(&quot;$&quot;* \(#,##0.00\);_(&quot;$&quot;* &quot;-&quot;??_);_(@_)">
                  <c:v>76.463279999999997</c:v>
                </c:pt>
                <c:pt idx="153" formatCode="_(&quot;$&quot;* #,##0.00_);_(&quot;$&quot;* \(#,##0.00\);_(&quot;$&quot;* &quot;-&quot;??_);_(@_)">
                  <c:v>85.114800000000002</c:v>
                </c:pt>
                <c:pt idx="154" formatCode="_(&quot;$&quot;* #,##0.00_);_(&quot;$&quot;* \(#,##0.00\);_(&quot;$&quot;* &quot;-&quot;??_);_(@_)">
                  <c:v>86.52825</c:v>
                </c:pt>
                <c:pt idx="155" formatCode="_(&quot;$&quot;* #,##0.00_);_(&quot;$&quot;* \(#,##0.00\);_(&quot;$&quot;* &quot;-&quot;??_);_(@_)">
                  <c:v>89.076240000000013</c:v>
                </c:pt>
                <c:pt idx="156" formatCode="_(&quot;$&quot;* #,##0.00_);_(&quot;$&quot;* \(#,##0.00\);_(&quot;$&quot;* &quot;-&quot;??_);_(@_)">
                  <c:v>87.755062500000008</c:v>
                </c:pt>
                <c:pt idx="157" formatCode="_(&quot;$&quot;* #,##0.00_);_(&quot;$&quot;* \(#,##0.00\);_(&quot;$&quot;* &quot;-&quot;??_);_(@_)">
                  <c:v>91.3703</c:v>
                </c:pt>
                <c:pt idx="158" formatCode="_(&quot;$&quot;* #,##0.00_);_(&quot;$&quot;* \(#,##0.00\);_(&quot;$&quot;* &quot;-&quot;??_);_(@_)">
                  <c:v>109.27817999999999</c:v>
                </c:pt>
                <c:pt idx="159" formatCode="_(&quot;$&quot;* #,##0.00_);_(&quot;$&quot;* \(#,##0.00\);_(&quot;$&quot;* &quot;-&quot;??_);_(@_)">
                  <c:v>111.42779999999999</c:v>
                </c:pt>
                <c:pt idx="160" formatCode="_(&quot;$&quot;* #,##0.00_);_(&quot;$&quot;* \(#,##0.00\);_(&quot;$&quot;* &quot;-&quot;??_);_(@_)">
                  <c:v>111.60888749999998</c:v>
                </c:pt>
                <c:pt idx="161" formatCode="_(&quot;$&quot;* #,##0.00_);_(&quot;$&quot;* \(#,##0.00\);_(&quot;$&quot;* &quot;-&quot;??_);_(@_)">
                  <c:v>110.7777</c:v>
                </c:pt>
                <c:pt idx="162" formatCode="_(&quot;$&quot;* #,##0.00_);_(&quot;$&quot;* \(#,##0.00\);_(&quot;$&quot;* &quot;-&quot;??_);_(@_)">
                  <c:v>126.947925</c:v>
                </c:pt>
                <c:pt idx="163" formatCode="_(&quot;$&quot;* #,##0.00_);_(&quot;$&quot;* \(#,##0.00\);_(&quot;$&quot;* &quot;-&quot;??_);_(@_)">
                  <c:v>126.02791999999999</c:v>
                </c:pt>
                <c:pt idx="164" formatCode="_(&quot;$&quot;* #,##0.00_);_(&quot;$&quot;* \(#,##0.00\);_(&quot;$&quot;* &quot;-&quot;??_);_(@_)">
                  <c:v>128.74843750000002</c:v>
                </c:pt>
                <c:pt idx="165" formatCode="_(&quot;$&quot;* #,##0.00_);_(&quot;$&quot;* \(#,##0.00\);_(&quot;$&quot;* &quot;-&quot;??_);_(@_)">
                  <c:v>131.3643375</c:v>
                </c:pt>
                <c:pt idx="166" formatCode="_(&quot;$&quot;* #,##0.00_);_(&quot;$&quot;* \(#,##0.00\);_(&quot;$&quot;* &quot;-&quot;??_);_(@_)">
                  <c:v>128.21095</c:v>
                </c:pt>
                <c:pt idx="167" formatCode="_(&quot;$&quot;* #,##0.00_);_(&quot;$&quot;* \(#,##0.00\);_(&quot;$&quot;* &quot;-&quot;??_);_(@_)">
                  <c:v>116.40360000000001</c:v>
                </c:pt>
                <c:pt idx="168" formatCode="_(&quot;$&quot;* #,##0.00_);_(&quot;$&quot;* \(#,##0.00\);_(&quot;$&quot;* &quot;-&quot;??_);_(@_)">
                  <c:v>121.17888750000002</c:v>
                </c:pt>
                <c:pt idx="169" formatCode="_(&quot;$&quot;* #,##0.00_);_(&quot;$&quot;* \(#,##0.00\);_(&quot;$&quot;* &quot;-&quot;??_);_(@_)">
                  <c:v>129.22595000000001</c:v>
                </c:pt>
                <c:pt idx="170" formatCode="_(&quot;$&quot;* #,##0.00_);_(&quot;$&quot;* \(#,##0.00\);_(&quot;$&quot;* &quot;-&quot;??_);_(@_)">
                  <c:v>135.75493750000001</c:v>
                </c:pt>
                <c:pt idx="171" formatCode="_(&quot;$&quot;* #,##0.00_);_(&quot;$&quot;* \(#,##0.00\);_(&quot;$&quot;* &quot;-&quot;??_);_(@_)">
                  <c:v>130.23161250000001</c:v>
                </c:pt>
                <c:pt idx="172" formatCode="_(&quot;$&quot;* #,##0.00_);_(&quot;$&quot;* \(#,##0.00\);_(&quot;$&quot;* &quot;-&quot;??_);_(@_)">
                  <c:v>124.54048</c:v>
                </c:pt>
                <c:pt idx="173" formatCode="_(&quot;$&quot;* #,##0.00_);_(&quot;$&quot;* \(#,##0.00\);_(&quot;$&quot;* &quot;-&quot;??_);_(@_)">
                  <c:v>112.81580000000001</c:v>
                </c:pt>
                <c:pt idx="174" formatCode="_(&quot;$&quot;* #,##0.00_);_(&quot;$&quot;* \(#,##0.00\);_(&quot;$&quot;* &quot;-&quot;??_);_(@_)">
                  <c:v>114.49562499999999</c:v>
                </c:pt>
                <c:pt idx="175" formatCode="_(&quot;$&quot;* #,##0.00_);_(&quot;$&quot;* \(#,##0.00\);_(&quot;$&quot;* &quot;-&quot;??_);_(@_)">
                  <c:v>109.19341</c:v>
                </c:pt>
                <c:pt idx="176" formatCode="_(&quot;$&quot;* #,##0.00_);_(&quot;$&quot;* \(#,##0.00\);_(&quot;$&quot;* &quot;-&quot;??_);_(@_)">
                  <c:v>104.21367499999999</c:v>
                </c:pt>
                <c:pt idx="177" formatCode="_(&quot;$&quot;* #,##0.00_);_(&quot;$&quot;* \(#,##0.00\);_(&quot;$&quot;* &quot;-&quot;??_);_(@_)">
                  <c:v>70.149450000000002</c:v>
                </c:pt>
                <c:pt idx="178" formatCode="_(&quot;$&quot;* #,##0.00_);_(&quot;$&quot;* \(#,##0.00\);_(&quot;$&quot;* &quot;-&quot;??_);_(@_)">
                  <c:v>25.445</c:v>
                </c:pt>
                <c:pt idx="179" formatCode="_(&quot;$&quot;* #,##0.00_);_(&quot;$&quot;* \(#,##0.00\);_(&quot;$&quot;* &quot;-&quot;??_);_(@_)">
                  <c:v>23.570049999999998</c:v>
                </c:pt>
                <c:pt idx="180" formatCode="_(&quot;$&quot;* #,##0.00_);_(&quot;$&quot;* \(#,##0.00\);_(&quot;$&quot;* &quot;-&quot;??_);_(@_)">
                  <c:v>23.399949999999997</c:v>
                </c:pt>
                <c:pt idx="181" formatCode="_(&quot;$&quot;* #,##0.00_);_(&quot;$&quot;* \(#,##0.00\);_(&quot;$&quot;* &quot;-&quot;??_);_(@_)">
                  <c:v>35.213337500000002</c:v>
                </c:pt>
                <c:pt idx="182" formatCode="_(&quot;$&quot;* #,##0.00_);_(&quot;$&quot;* \(#,##0.00\);_(&quot;$&quot;* &quot;-&quot;??_);_(@_)">
                  <c:v>35.910874999999997</c:v>
                </c:pt>
                <c:pt idx="183" formatCode="_(&quot;$&quot;* #,##0.00_);_(&quot;$&quot;* \(#,##0.00\);_(&quot;$&quot;* &quot;-&quot;??_);_(@_)">
                  <c:v>36.343587500000005</c:v>
                </c:pt>
                <c:pt idx="184" formatCode="_(&quot;$&quot;* #,##0.00_);_(&quot;$&quot;* \(#,##0.00\);_(&quot;$&quot;* &quot;-&quot;??_);_(@_)">
                  <c:v>37.378439999999998</c:v>
                </c:pt>
                <c:pt idx="185" formatCode="_(&quot;$&quot;* #,##0.00_);_(&quot;$&quot;* \(#,##0.00\);_(&quot;$&quot;* &quot;-&quot;??_);_(@_)">
                  <c:v>38.5251625</c:v>
                </c:pt>
                <c:pt idx="186" formatCode="_(&quot;$&quot;* #,##0.00_);_(&quot;$&quot;* \(#,##0.00\);_(&quot;$&quot;* &quot;-&quot;??_);_(@_)">
                  <c:v>42.251280000000001</c:v>
                </c:pt>
                <c:pt idx="187" formatCode="_(&quot;$&quot;* #,##0.00_);_(&quot;$&quot;* \(#,##0.00\);_(&quot;$&quot;* &quot;-&quot;??_);_(@_)">
                  <c:v>64.18034999999999</c:v>
                </c:pt>
                <c:pt idx="188" formatCode="_(&quot;$&quot;* #,##0.00_);_(&quot;$&quot;* \(#,##0.00\);_(&quot;$&quot;* &quot;-&quot;??_);_(@_)">
                  <c:v>69.086137500000007</c:v>
                </c:pt>
                <c:pt idx="189" formatCode="_(&quot;$&quot;* #,##0.00_);_(&quot;$&quot;* \(#,##0.00\);_(&quot;$&quot;* &quot;-&quot;??_);_(@_)">
                  <c:v>70.272449999999992</c:v>
                </c:pt>
                <c:pt idx="190" formatCode="_(&quot;$&quot;* #,##0.00_);_(&quot;$&quot;* \(#,##0.00\);_(&quot;$&quot;* &quot;-&quot;??_);_(@_)">
                  <c:v>70.888049999999993</c:v>
                </c:pt>
                <c:pt idx="191" formatCode="_(&quot;$&quot;* #,##0.00_);_(&quot;$&quot;* \(#,##0.00\);_(&quot;$&quot;* &quot;-&quot;??_);_(@_)">
                  <c:v>69.516012500000016</c:v>
                </c:pt>
                <c:pt idx="192" formatCode="_(&quot;$&quot;* #,##0.00_);_(&quot;$&quot;* \(#,##0.00\);_(&quot;$&quot;* &quot;-&quot;??_);_(@_)">
                  <c:v>82.132079999999988</c:v>
                </c:pt>
                <c:pt idx="193" formatCode="_(&quot;$&quot;* #,##0.00_);_(&quot;$&quot;* \(#,##0.00\);_(&quot;$&quot;* &quot;-&quot;??_);_(@_)">
                  <c:v>82.089600000000004</c:v>
                </c:pt>
                <c:pt idx="194" formatCode="_(&quot;$&quot;* #,##0.00_);_(&quot;$&quot;* \(#,##0.00\);_(&quot;$&quot;* &quot;-&quot;??_);_(@_)">
                  <c:v>152.88525000000001</c:v>
                </c:pt>
                <c:pt idx="195" formatCode="_(&quot;$&quot;* #,##0.00_);_(&quot;$&quot;* \(#,##0.00\);_(&quot;$&quot;* &quot;-&quot;??_);_(@_)">
                  <c:v>147.76168000000001</c:v>
                </c:pt>
                <c:pt idx="196" formatCode="_(&quot;$&quot;* #,##0.00_);_(&quot;$&quot;* \(#,##0.00\);_(&quot;$&quot;* &quot;-&quot;??_);_(@_)">
                  <c:v>125.46300000000001</c:v>
                </c:pt>
                <c:pt idx="197" formatCode="_(&quot;$&quot;* #,##0.00_);_(&quot;$&quot;* \(#,##0.00\);_(&quot;$&quot;* &quot;-&quot;??_);_(@_)">
                  <c:v>109.91789999999999</c:v>
                </c:pt>
                <c:pt idx="198" formatCode="_(&quot;$&quot;* #,##0.00_);_(&quot;$&quot;* \(#,##0.00\);_(&quot;$&quot;* &quot;-&quot;??_);_(@_)">
                  <c:v>114.61463999999999</c:v>
                </c:pt>
                <c:pt idx="199" formatCode="_(&quot;$&quot;* #,##0.00_);_(&quot;$&quot;* \(#,##0.00\);_(&quot;$&quot;* &quot;-&quot;??_);_(@_)">
                  <c:v>116.28314999999998</c:v>
                </c:pt>
                <c:pt idx="200" formatCode="_(&quot;$&quot;* #,##0.00_);_(&quot;$&quot;* \(#,##0.00\);_(&quot;$&quot;* &quot;-&quot;??_);_(@_)">
                  <c:v>116.5878</c:v>
                </c:pt>
                <c:pt idx="201" formatCode="_(&quot;$&quot;* #,##0.00_);_(&quot;$&quot;* \(#,##0.00\);_(&quot;$&quot;* &quot;-&quot;??_);_(@_)">
                  <c:v>124.63308000000001</c:v>
                </c:pt>
                <c:pt idx="202" formatCode="_(&quot;$&quot;* #,##0.00_);_(&quot;$&quot;* \(#,##0.00\);_(&quot;$&quot;* &quot;-&quot;??_);_(@_)">
                  <c:v>123.29595</c:v>
                </c:pt>
                <c:pt idx="203" formatCode="_(&quot;$&quot;* #,##0.00_);_(&quot;$&quot;* \(#,##0.00\);_(&quot;$&quot;* &quot;-&quot;??_);_(@_)">
                  <c:v>118.91808</c:v>
                </c:pt>
                <c:pt idx="204" formatCode="_(&quot;$&quot;* #,##0.00_);_(&quot;$&quot;* \(#,##0.00\);_(&quot;$&quot;* &quot;-&quot;??_);_(@_)">
                  <c:v>136.92001250000001</c:v>
                </c:pt>
                <c:pt idx="205" formatCode="_(&quot;$&quot;* #,##0.00_);_(&quot;$&quot;* \(#,##0.00\);_(&quot;$&quot;* &quot;-&quot;??_);_(@_)">
                  <c:v>146.8046875</c:v>
                </c:pt>
                <c:pt idx="206" formatCode="_(&quot;$&quot;* #,##0.00_);_(&quot;$&quot;* \(#,##0.00\);_(&quot;$&quot;* &quot;-&quot;??_);_(@_)">
                  <c:v>157.36274999999998</c:v>
                </c:pt>
                <c:pt idx="207" formatCode="_(&quot;$&quot;* #,##0.00_);_(&quot;$&quot;* \(#,##0.00\);_(&quot;$&quot;* &quot;-&quot;??_);_(@_)">
                  <c:v>194.62194</c:v>
                </c:pt>
                <c:pt idx="208" formatCode="_(&quot;$&quot;* #,##0.00_);_(&quot;$&quot;* \(#,##0.00\);_(&quot;$&quot;* &quot;-&quot;??_);_(@_)">
                  <c:v>193.37467500000002</c:v>
                </c:pt>
                <c:pt idx="209" formatCode="_(&quot;$&quot;* #,##0.00_);_(&quot;$&quot;* \(#,##0.00\);_(&quot;$&quot;* &quot;-&quot;??_);_(@_)">
                  <c:v>179.9375</c:v>
                </c:pt>
                <c:pt idx="210" formatCode="_(&quot;$&quot;* #,##0.00_);_(&quot;$&quot;* \(#,##0.00\);_(&quot;$&quot;* &quot;-&quot;??_);_(@_)">
                  <c:v>178.88299999999995</c:v>
                </c:pt>
                <c:pt idx="211" formatCode="_(&quot;$&quot;* #,##0.00_);_(&quot;$&quot;* \(#,##0.00\);_(&quot;$&quot;* &quot;-&quot;??_);_(@_)">
                  <c:v>179.04500000000002</c:v>
                </c:pt>
                <c:pt idx="212" formatCode="_(&quot;$&quot;* #,##0.00_);_(&quot;$&quot;* \(#,##0.00\);_(&quot;$&quot;* &quot;-&quot;??_);_(@_)">
                  <c:v>152.18412000000001</c:v>
                </c:pt>
                <c:pt idx="213" formatCode="_(&quot;$&quot;* #,##0.00_);_(&quot;$&quot;* \(#,##0.00\);_(&quot;$&quot;* &quot;-&quot;??_);_(@_)">
                  <c:v>137.21199999999999</c:v>
                </c:pt>
                <c:pt idx="214" formatCode="_(&quot;$&quot;* #,##0.00_);_(&quot;$&quot;* \(#,##0.00\);_(&quot;$&quot;* &quot;-&quot;??_);_(@_)">
                  <c:v>108.7884</c:v>
                </c:pt>
                <c:pt idx="215" formatCode="_(&quot;$&quot;* #,##0.00_);_(&quot;$&quot;* \(#,##0.00\);_(&quot;$&quot;* &quot;-&quot;??_);_(@_)">
                  <c:v>88.927740000000014</c:v>
                </c:pt>
                <c:pt idx="216" formatCode="_(&quot;$&quot;* #,##0.00_);_(&quot;$&quot;* \(#,##0.00\);_(&quot;$&quot;* &quot;-&quot;??_);_(@_)">
                  <c:v>90.239099999999993</c:v>
                </c:pt>
                <c:pt idx="217" formatCode="_(&quot;$&quot;* #,##0.00_);_(&quot;$&quot;* \(#,##0.00\);_(&quot;$&quot;* &quot;-&quot;??_);_(@_)">
                  <c:v>118.81259999999999</c:v>
                </c:pt>
                <c:pt idx="218" formatCode="_(&quot;$&quot;* #,##0.00_);_(&quot;$&quot;* \(#,##0.00\);_(&quot;$&quot;* &quot;-&quot;??_);_(@_)">
                  <c:v>132.35040000000001</c:v>
                </c:pt>
                <c:pt idx="219" formatCode="_(&quot;$&quot;* #,##0.00_);_(&quot;$&quot;* \(#,##0.00\);_(&quot;$&quot;* &quot;-&quot;??_);_(@_)">
                  <c:v>131.60750000000002</c:v>
                </c:pt>
                <c:pt idx="220" formatCode="_(&quot;$&quot;* #,##0.00_);_(&quot;$&quot;* \(#,##0.00\);_(&quot;$&quot;* &quot;-&quot;??_);_(@_)">
                  <c:v>115.91415000000001</c:v>
                </c:pt>
                <c:pt idx="221" formatCode="_(&quot;$&quot;* #,##0.00_);_(&quot;$&quot;* \(#,##0.00\);_(&quot;$&quot;* &quot;-&quot;??_);_(@_)">
                  <c:v>100.25152</c:v>
                </c:pt>
                <c:pt idx="222" formatCode="_(&quot;$&quot;* #,##0.00_);_(&quot;$&quot;* \(#,##0.00\);_(&quot;$&quot;* &quot;-&quot;??_);_(@_)">
                  <c:v>92.204249999999988</c:v>
                </c:pt>
                <c:pt idx="223" formatCode="_(&quot;$&quot;* #,##0.00_);_(&quot;$&quot;* \(#,##0.00\);_(&quot;$&quot;* &quot;-&quot;??_);_(@_)">
                  <c:v>92.955900000000014</c:v>
                </c:pt>
                <c:pt idx="224" formatCode="_(&quot;$&quot;* #,##0.00_);_(&quot;$&quot;* \(#,##0.00\);_(&quot;$&quot;* &quot;-&quot;??_);_(@_)">
                  <c:v>96.554625000000001</c:v>
                </c:pt>
                <c:pt idx="225" formatCode="_(&quot;$&quot;* #,##0.00_);_(&quot;$&quot;* \(#,##0.00\);_(&quot;$&quot;* &quot;-&quot;??_);_(@_)">
                  <c:v>97.308374999999998</c:v>
                </c:pt>
                <c:pt idx="226" formatCode="_(&quot;$&quot;* #,##0.00_);_(&quot;$&quot;* \(#,##0.00\);_(&quot;$&quot;* &quot;-&quot;??_);_(@_)">
                  <c:v>118.86990000000002</c:v>
                </c:pt>
                <c:pt idx="227" formatCode="_(&quot;$&quot;* #,##0.00_);_(&quot;$&quot;* \(#,##0.00\);_(&quot;$&quot;* &quot;-&quot;??_);_(@_)">
                  <c:v>118.11104999999999</c:v>
                </c:pt>
                <c:pt idx="228" formatCode="_(&quot;$&quot;* #,##0.00_);_(&quot;$&quot;* \(#,##0.00\);_(&quot;$&quot;* &quot;-&quot;??_);_(@_)">
                  <c:v>119.27069999999999</c:v>
                </c:pt>
                <c:pt idx="229" formatCode="_(&quot;$&quot;* #,##0.00_);_(&quot;$&quot;* \(#,##0.00\);_(&quot;$&quot;* &quot;-&quot;??_);_(@_)">
                  <c:v>120.85109999999999</c:v>
                </c:pt>
              </c:numCache>
            </c:numRef>
          </c:val>
          <c:smooth val="0"/>
        </c:ser>
        <c:dLbls>
          <c:showLegendKey val="0"/>
          <c:showVal val="0"/>
          <c:showCatName val="0"/>
          <c:showSerName val="0"/>
          <c:showPercent val="0"/>
          <c:showBubbleSize val="0"/>
        </c:dLbls>
        <c:marker val="1"/>
        <c:smooth val="0"/>
        <c:axId val="174877312"/>
        <c:axId val="175481216"/>
      </c:lineChart>
      <c:dateAx>
        <c:axId val="174877312"/>
        <c:scaling>
          <c:orientation val="minMax"/>
        </c:scaling>
        <c:delete val="0"/>
        <c:axPos val="b"/>
        <c:numFmt formatCode="yyyy" sourceLinked="0"/>
        <c:majorTickMark val="out"/>
        <c:minorTickMark val="none"/>
        <c:tickLblPos val="nextTo"/>
        <c:crossAx val="175481216"/>
        <c:crosses val="autoZero"/>
        <c:auto val="1"/>
        <c:lblOffset val="100"/>
        <c:baseTimeUnit val="months"/>
        <c:majorUnit val="12"/>
        <c:majorTimeUnit val="months"/>
      </c:dateAx>
      <c:valAx>
        <c:axId val="175481216"/>
        <c:scaling>
          <c:orientation val="minMax"/>
          <c:max val="200"/>
        </c:scaling>
        <c:delete val="0"/>
        <c:axPos val="l"/>
        <c:majorGridlines/>
        <c:title>
          <c:tx>
            <c:rich>
              <a:bodyPr rot="-5400000" vert="horz"/>
              <a:lstStyle/>
              <a:p>
                <a:pPr>
                  <a:defRPr sz="1400"/>
                </a:pPr>
                <a:r>
                  <a:rPr lang="en-US" sz="1400"/>
                  <a:t>Price Per Short Ton</a:t>
                </a:r>
              </a:p>
            </c:rich>
          </c:tx>
          <c:layout/>
          <c:overlay val="0"/>
        </c:title>
        <c:numFmt formatCode="_(&quot;$&quot;* #,##0_);_(&quot;$&quot;* \(#,##0\);_(&quot;$&quot;* &quot;-&quot;_);_(@_)" sourceLinked="0"/>
        <c:majorTickMark val="out"/>
        <c:minorTickMark val="none"/>
        <c:tickLblPos val="nextTo"/>
        <c:crossAx val="174877312"/>
        <c:crosses val="autoZero"/>
        <c:crossBetween val="between"/>
      </c:valAx>
      <c:spPr>
        <a:noFill/>
        <a:ln>
          <a:solidFill>
            <a:schemeClr val="tx1">
              <a:lumMod val="50000"/>
              <a:lumOff val="50000"/>
            </a:schemeClr>
          </a:solidFill>
        </a:ln>
      </c:spPr>
    </c:plotArea>
    <c:legend>
      <c:legendPos val="r"/>
      <c:layout>
        <c:manualLayout>
          <c:xMode val="edge"/>
          <c:yMode val="edge"/>
          <c:x val="0.22500417561441183"/>
          <c:y val="7.0998744722127125E-2"/>
          <c:w val="0.2465050489214102"/>
          <c:h val="0.1230130162301141"/>
        </c:manualLayout>
      </c:layout>
      <c:overlay val="0"/>
      <c:spPr>
        <a:solidFill>
          <a:schemeClr val="bg1"/>
        </a:solidFill>
        <a:ln>
          <a:solidFill>
            <a:schemeClr val="tx1">
              <a:lumMod val="50000"/>
              <a:lumOff val="50000"/>
            </a:schemeClr>
          </a:solidFill>
        </a:ln>
      </c:spPr>
    </c:legend>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71062992125984"/>
          <c:y val="5.1400554097404488E-2"/>
          <c:w val="0.85088495188101487"/>
          <c:h val="0.78755030621172351"/>
        </c:manualLayout>
      </c:layout>
      <c:lineChart>
        <c:grouping val="standard"/>
        <c:varyColors val="0"/>
        <c:ser>
          <c:idx val="0"/>
          <c:order val="0"/>
          <c:tx>
            <c:strRef>
              <c:f>Sheet3!$H$1</c:f>
              <c:strCache>
                <c:ptCount val="1"/>
                <c:pt idx="0">
                  <c:v>OCC</c:v>
                </c:pt>
              </c:strCache>
            </c:strRef>
          </c:tx>
          <c:marker>
            <c:symbol val="none"/>
          </c:marker>
          <c:cat>
            <c:strRef>
              <c:f>Sheet3!$G$2:$G$43</c:f>
              <c:strCache>
                <c:ptCount val="42"/>
                <c:pt idx="0">
                  <c:v>1Q02</c:v>
                </c:pt>
                <c:pt idx="1">
                  <c:v>2Q02</c:v>
                </c:pt>
                <c:pt idx="2">
                  <c:v>3Q02</c:v>
                </c:pt>
                <c:pt idx="3">
                  <c:v>4Q02</c:v>
                </c:pt>
                <c:pt idx="4">
                  <c:v>1Q03</c:v>
                </c:pt>
                <c:pt idx="5">
                  <c:v>2Q03</c:v>
                </c:pt>
                <c:pt idx="6">
                  <c:v>3Q03</c:v>
                </c:pt>
                <c:pt idx="7">
                  <c:v>4Q03</c:v>
                </c:pt>
                <c:pt idx="8">
                  <c:v>1Q04</c:v>
                </c:pt>
                <c:pt idx="9">
                  <c:v>2Q04</c:v>
                </c:pt>
                <c:pt idx="10">
                  <c:v>3Q04</c:v>
                </c:pt>
                <c:pt idx="11">
                  <c:v>4Q04</c:v>
                </c:pt>
                <c:pt idx="12">
                  <c:v>1Q05</c:v>
                </c:pt>
                <c:pt idx="13">
                  <c:v>2Q05</c:v>
                </c:pt>
                <c:pt idx="14">
                  <c:v>3Q05</c:v>
                </c:pt>
                <c:pt idx="15">
                  <c:v>4Q05</c:v>
                </c:pt>
                <c:pt idx="16">
                  <c:v>1Q06</c:v>
                </c:pt>
                <c:pt idx="17">
                  <c:v>2Q06</c:v>
                </c:pt>
                <c:pt idx="18">
                  <c:v>3Q06</c:v>
                </c:pt>
                <c:pt idx="19">
                  <c:v>4Q06</c:v>
                </c:pt>
                <c:pt idx="20">
                  <c:v>1Q07</c:v>
                </c:pt>
                <c:pt idx="21">
                  <c:v>2Q07</c:v>
                </c:pt>
                <c:pt idx="22">
                  <c:v>3Q07</c:v>
                </c:pt>
                <c:pt idx="23">
                  <c:v>4Q07</c:v>
                </c:pt>
                <c:pt idx="24">
                  <c:v>1Q08</c:v>
                </c:pt>
                <c:pt idx="25">
                  <c:v>2Q08</c:v>
                </c:pt>
                <c:pt idx="26">
                  <c:v>3Q08</c:v>
                </c:pt>
                <c:pt idx="27">
                  <c:v>4Q08</c:v>
                </c:pt>
                <c:pt idx="28">
                  <c:v>1Q09</c:v>
                </c:pt>
                <c:pt idx="29">
                  <c:v>2Q09</c:v>
                </c:pt>
                <c:pt idx="30">
                  <c:v>3Q09</c:v>
                </c:pt>
                <c:pt idx="31">
                  <c:v>4Q09</c:v>
                </c:pt>
                <c:pt idx="32">
                  <c:v>1Q10</c:v>
                </c:pt>
                <c:pt idx="33">
                  <c:v>2Q10</c:v>
                </c:pt>
                <c:pt idx="34">
                  <c:v>3Q10</c:v>
                </c:pt>
                <c:pt idx="35">
                  <c:v>4Q10</c:v>
                </c:pt>
                <c:pt idx="36">
                  <c:v>1Q11</c:v>
                </c:pt>
                <c:pt idx="37">
                  <c:v>2Q11</c:v>
                </c:pt>
                <c:pt idx="38">
                  <c:v>3Q11</c:v>
                </c:pt>
                <c:pt idx="39">
                  <c:v>4Q11</c:v>
                </c:pt>
                <c:pt idx="40">
                  <c:v>1Q12</c:v>
                </c:pt>
                <c:pt idx="41">
                  <c:v>2Q12</c:v>
                </c:pt>
              </c:strCache>
            </c:strRef>
          </c:cat>
          <c:val>
            <c:numRef>
              <c:f>Sheet3!$H$2:$H$43</c:f>
              <c:numCache>
                <c:formatCode>_("$"* #,##0_);_("$"* \(#,##0\);_("$"* "-"??_);_(@_)</c:formatCode>
                <c:ptCount val="42"/>
                <c:pt idx="0">
                  <c:v>44.658333333333331</c:v>
                </c:pt>
                <c:pt idx="1">
                  <c:v>85.291666666666671</c:v>
                </c:pt>
                <c:pt idx="2">
                  <c:v>113.65833333333332</c:v>
                </c:pt>
                <c:pt idx="3">
                  <c:v>70.341666666666654</c:v>
                </c:pt>
                <c:pt idx="4">
                  <c:v>70.533333333333331</c:v>
                </c:pt>
                <c:pt idx="5">
                  <c:v>83.183333333333323</c:v>
                </c:pt>
                <c:pt idx="6">
                  <c:v>76.85833333333332</c:v>
                </c:pt>
                <c:pt idx="7">
                  <c:v>80.691666666666663</c:v>
                </c:pt>
                <c:pt idx="8">
                  <c:v>104.26666666666667</c:v>
                </c:pt>
                <c:pt idx="9">
                  <c:v>109.44166666666666</c:v>
                </c:pt>
                <c:pt idx="10">
                  <c:v>103.11666666666666</c:v>
                </c:pt>
                <c:pt idx="11">
                  <c:v>100.05</c:v>
                </c:pt>
                <c:pt idx="12">
                  <c:v>105.03333333333332</c:v>
                </c:pt>
                <c:pt idx="13">
                  <c:v>103.69166666666666</c:v>
                </c:pt>
                <c:pt idx="14">
                  <c:v>95.066666666666663</c:v>
                </c:pt>
                <c:pt idx="15">
                  <c:v>77.625</c:v>
                </c:pt>
                <c:pt idx="16">
                  <c:v>69.191666666666663</c:v>
                </c:pt>
                <c:pt idx="17">
                  <c:v>87.974999999999994</c:v>
                </c:pt>
                <c:pt idx="18">
                  <c:v>105.8</c:v>
                </c:pt>
                <c:pt idx="19">
                  <c:v>84.716666666666669</c:v>
                </c:pt>
                <c:pt idx="20">
                  <c:v>126.11666666666666</c:v>
                </c:pt>
                <c:pt idx="21">
                  <c:v>128.60833333333332</c:v>
                </c:pt>
                <c:pt idx="22">
                  <c:v>146.04999999999998</c:v>
                </c:pt>
                <c:pt idx="23">
                  <c:v>146.81666666666666</c:v>
                </c:pt>
                <c:pt idx="24">
                  <c:v>156.01666666666665</c:v>
                </c:pt>
                <c:pt idx="25">
                  <c:v>149.69166666666663</c:v>
                </c:pt>
                <c:pt idx="26">
                  <c:v>134.35833333333332</c:v>
                </c:pt>
                <c:pt idx="27">
                  <c:v>57.11666666666666</c:v>
                </c:pt>
                <c:pt idx="28">
                  <c:v>40.05833333333333</c:v>
                </c:pt>
                <c:pt idx="29">
                  <c:v>62.674999999999997</c:v>
                </c:pt>
                <c:pt idx="30">
                  <c:v>100.24166666666666</c:v>
                </c:pt>
                <c:pt idx="31">
                  <c:v>98.708333333333314</c:v>
                </c:pt>
                <c:pt idx="32">
                  <c:v>176.90833333333333</c:v>
                </c:pt>
                <c:pt idx="33">
                  <c:v>157.74166666666665</c:v>
                </c:pt>
                <c:pt idx="34">
                  <c:v>147.39166666666665</c:v>
                </c:pt>
                <c:pt idx="35">
                  <c:v>181.31666666666663</c:v>
                </c:pt>
                <c:pt idx="36">
                  <c:v>183.36111111111109</c:v>
                </c:pt>
                <c:pt idx="37">
                  <c:v>181.44444444444446</c:v>
                </c:pt>
                <c:pt idx="38">
                  <c:v>202.8472222222222</c:v>
                </c:pt>
                <c:pt idx="39">
                  <c:v>155.56944444444443</c:v>
                </c:pt>
                <c:pt idx="40">
                  <c:v>151.41666666666666</c:v>
                </c:pt>
                <c:pt idx="41">
                  <c:v>147.90277777777777</c:v>
                </c:pt>
              </c:numCache>
            </c:numRef>
          </c:val>
          <c:smooth val="0"/>
        </c:ser>
        <c:ser>
          <c:idx val="1"/>
          <c:order val="1"/>
          <c:tx>
            <c:strRef>
              <c:f>Sheet3!$I$1</c:f>
              <c:strCache>
                <c:ptCount val="1"/>
                <c:pt idx="0">
                  <c:v>Delivered Pulpwood</c:v>
                </c:pt>
              </c:strCache>
            </c:strRef>
          </c:tx>
          <c:marker>
            <c:symbol val="none"/>
          </c:marker>
          <c:cat>
            <c:strRef>
              <c:f>Sheet3!$G$2:$G$43</c:f>
              <c:strCache>
                <c:ptCount val="42"/>
                <c:pt idx="0">
                  <c:v>1Q02</c:v>
                </c:pt>
                <c:pt idx="1">
                  <c:v>2Q02</c:v>
                </c:pt>
                <c:pt idx="2">
                  <c:v>3Q02</c:v>
                </c:pt>
                <c:pt idx="3">
                  <c:v>4Q02</c:v>
                </c:pt>
                <c:pt idx="4">
                  <c:v>1Q03</c:v>
                </c:pt>
                <c:pt idx="5">
                  <c:v>2Q03</c:v>
                </c:pt>
                <c:pt idx="6">
                  <c:v>3Q03</c:v>
                </c:pt>
                <c:pt idx="7">
                  <c:v>4Q03</c:v>
                </c:pt>
                <c:pt idx="8">
                  <c:v>1Q04</c:v>
                </c:pt>
                <c:pt idx="9">
                  <c:v>2Q04</c:v>
                </c:pt>
                <c:pt idx="10">
                  <c:v>3Q04</c:v>
                </c:pt>
                <c:pt idx="11">
                  <c:v>4Q04</c:v>
                </c:pt>
                <c:pt idx="12">
                  <c:v>1Q05</c:v>
                </c:pt>
                <c:pt idx="13">
                  <c:v>2Q05</c:v>
                </c:pt>
                <c:pt idx="14">
                  <c:v>3Q05</c:v>
                </c:pt>
                <c:pt idx="15">
                  <c:v>4Q05</c:v>
                </c:pt>
                <c:pt idx="16">
                  <c:v>1Q06</c:v>
                </c:pt>
                <c:pt idx="17">
                  <c:v>2Q06</c:v>
                </c:pt>
                <c:pt idx="18">
                  <c:v>3Q06</c:v>
                </c:pt>
                <c:pt idx="19">
                  <c:v>4Q06</c:v>
                </c:pt>
                <c:pt idx="20">
                  <c:v>1Q07</c:v>
                </c:pt>
                <c:pt idx="21">
                  <c:v>2Q07</c:v>
                </c:pt>
                <c:pt idx="22">
                  <c:v>3Q07</c:v>
                </c:pt>
                <c:pt idx="23">
                  <c:v>4Q07</c:v>
                </c:pt>
                <c:pt idx="24">
                  <c:v>1Q08</c:v>
                </c:pt>
                <c:pt idx="25">
                  <c:v>2Q08</c:v>
                </c:pt>
                <c:pt idx="26">
                  <c:v>3Q08</c:v>
                </c:pt>
                <c:pt idx="27">
                  <c:v>4Q08</c:v>
                </c:pt>
                <c:pt idx="28">
                  <c:v>1Q09</c:v>
                </c:pt>
                <c:pt idx="29">
                  <c:v>2Q09</c:v>
                </c:pt>
                <c:pt idx="30">
                  <c:v>3Q09</c:v>
                </c:pt>
                <c:pt idx="31">
                  <c:v>4Q09</c:v>
                </c:pt>
                <c:pt idx="32">
                  <c:v>1Q10</c:v>
                </c:pt>
                <c:pt idx="33">
                  <c:v>2Q10</c:v>
                </c:pt>
                <c:pt idx="34">
                  <c:v>3Q10</c:v>
                </c:pt>
                <c:pt idx="35">
                  <c:v>4Q10</c:v>
                </c:pt>
                <c:pt idx="36">
                  <c:v>1Q11</c:v>
                </c:pt>
                <c:pt idx="37">
                  <c:v>2Q11</c:v>
                </c:pt>
                <c:pt idx="38">
                  <c:v>3Q11</c:v>
                </c:pt>
                <c:pt idx="39">
                  <c:v>4Q11</c:v>
                </c:pt>
                <c:pt idx="40">
                  <c:v>1Q12</c:v>
                </c:pt>
                <c:pt idx="41">
                  <c:v>2Q12</c:v>
                </c:pt>
              </c:strCache>
            </c:strRef>
          </c:cat>
          <c:val>
            <c:numRef>
              <c:f>Sheet3!$I$2:$I$43</c:f>
              <c:numCache>
                <c:formatCode>_("$"* #,##0_);_("$"* \(#,##0\);_("$"* "-"??_);_(@_)</c:formatCode>
                <c:ptCount val="42"/>
                <c:pt idx="0">
                  <c:v>152</c:v>
                </c:pt>
                <c:pt idx="1">
                  <c:v>152</c:v>
                </c:pt>
                <c:pt idx="2">
                  <c:v>152</c:v>
                </c:pt>
                <c:pt idx="3">
                  <c:v>148.30662393162393</c:v>
                </c:pt>
                <c:pt idx="4">
                  <c:v>152</c:v>
                </c:pt>
                <c:pt idx="5">
                  <c:v>152</c:v>
                </c:pt>
                <c:pt idx="6">
                  <c:v>152</c:v>
                </c:pt>
                <c:pt idx="7">
                  <c:v>156</c:v>
                </c:pt>
                <c:pt idx="8">
                  <c:v>156</c:v>
                </c:pt>
                <c:pt idx="9">
                  <c:v>152</c:v>
                </c:pt>
                <c:pt idx="10">
                  <c:v>152</c:v>
                </c:pt>
                <c:pt idx="11">
                  <c:v>148</c:v>
                </c:pt>
                <c:pt idx="12">
                  <c:v>156</c:v>
                </c:pt>
                <c:pt idx="13">
                  <c:v>156</c:v>
                </c:pt>
                <c:pt idx="14">
                  <c:v>152</c:v>
                </c:pt>
                <c:pt idx="15">
                  <c:v>148</c:v>
                </c:pt>
                <c:pt idx="16">
                  <c:v>152</c:v>
                </c:pt>
                <c:pt idx="17">
                  <c:v>152</c:v>
                </c:pt>
                <c:pt idx="18">
                  <c:v>148</c:v>
                </c:pt>
                <c:pt idx="19">
                  <c:v>155.30659767141009</c:v>
                </c:pt>
                <c:pt idx="20">
                  <c:v>156</c:v>
                </c:pt>
                <c:pt idx="21">
                  <c:v>156</c:v>
                </c:pt>
                <c:pt idx="22">
                  <c:v>156</c:v>
                </c:pt>
                <c:pt idx="23">
                  <c:v>156</c:v>
                </c:pt>
                <c:pt idx="24">
                  <c:v>160</c:v>
                </c:pt>
                <c:pt idx="25">
                  <c:v>160</c:v>
                </c:pt>
                <c:pt idx="26">
                  <c:v>160</c:v>
                </c:pt>
                <c:pt idx="27">
                  <c:v>167.37690982194141</c:v>
                </c:pt>
                <c:pt idx="28">
                  <c:v>164</c:v>
                </c:pt>
                <c:pt idx="29">
                  <c:v>156</c:v>
                </c:pt>
                <c:pt idx="30">
                  <c:v>156</c:v>
                </c:pt>
                <c:pt idx="31">
                  <c:v>158.97246816252274</c:v>
                </c:pt>
                <c:pt idx="32">
                  <c:v>172</c:v>
                </c:pt>
                <c:pt idx="33">
                  <c:v>168</c:v>
                </c:pt>
                <c:pt idx="34">
                  <c:v>164</c:v>
                </c:pt>
                <c:pt idx="35">
                  <c:v>160</c:v>
                </c:pt>
                <c:pt idx="36">
                  <c:v>160</c:v>
                </c:pt>
                <c:pt idx="37">
                  <c:v>156</c:v>
                </c:pt>
                <c:pt idx="38">
                  <c:v>156</c:v>
                </c:pt>
                <c:pt idx="39">
                  <c:v>156</c:v>
                </c:pt>
                <c:pt idx="40">
                  <c:v>160</c:v>
                </c:pt>
                <c:pt idx="41">
                  <c:v>160</c:v>
                </c:pt>
              </c:numCache>
            </c:numRef>
          </c:val>
          <c:smooth val="0"/>
        </c:ser>
        <c:dLbls>
          <c:showLegendKey val="0"/>
          <c:showVal val="0"/>
          <c:showCatName val="0"/>
          <c:showSerName val="0"/>
          <c:showPercent val="0"/>
          <c:showBubbleSize val="0"/>
        </c:dLbls>
        <c:marker val="1"/>
        <c:smooth val="0"/>
        <c:axId val="240800896"/>
        <c:axId val="240802432"/>
      </c:lineChart>
      <c:catAx>
        <c:axId val="240800896"/>
        <c:scaling>
          <c:orientation val="minMax"/>
        </c:scaling>
        <c:delete val="0"/>
        <c:axPos val="b"/>
        <c:majorTickMark val="out"/>
        <c:minorTickMark val="none"/>
        <c:tickLblPos val="nextTo"/>
        <c:txPr>
          <a:bodyPr rot="-2760000"/>
          <a:lstStyle/>
          <a:p>
            <a:pPr>
              <a:defRPr/>
            </a:pPr>
            <a:endParaRPr lang="en-US"/>
          </a:p>
        </c:txPr>
        <c:crossAx val="240802432"/>
        <c:crosses val="autoZero"/>
        <c:auto val="1"/>
        <c:lblAlgn val="ctr"/>
        <c:lblOffset val="100"/>
        <c:noMultiLvlLbl val="0"/>
      </c:catAx>
      <c:valAx>
        <c:axId val="240802432"/>
        <c:scaling>
          <c:orientation val="minMax"/>
        </c:scaling>
        <c:delete val="0"/>
        <c:axPos val="l"/>
        <c:majorGridlines/>
        <c:numFmt formatCode="_(&quot;$&quot;* #,##0_);_(&quot;$&quot;* \(#,##0\);_(&quot;$&quot;* &quot;-&quot;??_);_(@_)" sourceLinked="1"/>
        <c:majorTickMark val="out"/>
        <c:minorTickMark val="none"/>
        <c:tickLblPos val="nextTo"/>
        <c:txPr>
          <a:bodyPr/>
          <a:lstStyle/>
          <a:p>
            <a:pPr>
              <a:defRPr sz="1200"/>
            </a:pPr>
            <a:endParaRPr lang="en-US"/>
          </a:p>
        </c:txPr>
        <c:crossAx val="240800896"/>
        <c:crosses val="autoZero"/>
        <c:crossBetween val="between"/>
      </c:valAx>
      <c:spPr>
        <a:noFill/>
        <a:ln>
          <a:solidFill>
            <a:schemeClr val="tx1">
              <a:lumMod val="50000"/>
              <a:lumOff val="50000"/>
            </a:schemeClr>
          </a:solidFill>
        </a:ln>
      </c:spPr>
    </c:plotArea>
    <c:legend>
      <c:legendPos val="r"/>
      <c:layout>
        <c:manualLayout>
          <c:xMode val="edge"/>
          <c:yMode val="edge"/>
          <c:x val="0.2306094160104987"/>
          <c:y val="0.94541274788568097"/>
          <c:w val="0.628071084864392"/>
          <c:h val="5.1882609725867598E-2"/>
        </c:manualLayout>
      </c:layout>
      <c:overlay val="0"/>
      <c:spPr>
        <a:solidFill>
          <a:schemeClr val="bg1"/>
        </a:solidFill>
        <a:ln>
          <a:solidFill>
            <a:schemeClr val="tx1"/>
          </a:solidFill>
        </a:ln>
      </c:spPr>
      <c:txPr>
        <a:bodyPr/>
        <a:lstStyle/>
        <a:p>
          <a:pPr>
            <a:defRPr sz="1400"/>
          </a:pPr>
          <a:endParaRPr lang="en-US"/>
        </a:p>
      </c:txPr>
    </c:legend>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2Q 2011</a:t>
            </a:r>
          </a:p>
        </c:rich>
      </c:tx>
      <c:layout>
        <c:manualLayout>
          <c:xMode val="edge"/>
          <c:yMode val="edge"/>
          <c:x val="0.45293744531933511"/>
          <c:y val="4.065040650406504E-2"/>
        </c:manualLayout>
      </c:layout>
      <c:overlay val="0"/>
    </c:title>
    <c:autoTitleDeleted val="0"/>
    <c:view3D>
      <c:rotX val="15"/>
      <c:rotY val="20"/>
      <c:rAngAx val="1"/>
    </c:view3D>
    <c:floor>
      <c:thickness val="0"/>
    </c:floor>
    <c:sideWall>
      <c:thickness val="0"/>
      <c:spPr>
        <a:noFill/>
        <a:ln>
          <a:solidFill>
            <a:schemeClr val="tx1"/>
          </a:solidFill>
        </a:ln>
      </c:spPr>
    </c:sideWall>
    <c:backWall>
      <c:thickness val="0"/>
      <c:spPr>
        <a:noFill/>
        <a:ln>
          <a:solidFill>
            <a:schemeClr val="tx1"/>
          </a:solidFill>
        </a:ln>
      </c:spPr>
    </c:backWall>
    <c:plotArea>
      <c:layout>
        <c:manualLayout>
          <c:layoutTarget val="inner"/>
          <c:xMode val="edge"/>
          <c:yMode val="edge"/>
          <c:x val="9.8821741032370958E-2"/>
          <c:y val="2.6338262595224378E-2"/>
          <c:w val="0.89910269028871392"/>
          <c:h val="0.84224719305920093"/>
        </c:manualLayout>
      </c:layout>
      <c:bar3DChart>
        <c:barDir val="col"/>
        <c:grouping val="stacked"/>
        <c:varyColors val="0"/>
        <c:ser>
          <c:idx val="0"/>
          <c:order val="0"/>
          <c:tx>
            <c:strRef>
              <c:f>Sheet1!$B$9</c:f>
              <c:strCache>
                <c:ptCount val="1"/>
                <c:pt idx="0">
                  <c:v>Fiber</c:v>
                </c:pt>
              </c:strCache>
            </c:strRef>
          </c:tx>
          <c:invertIfNegative val="0"/>
          <c:cat>
            <c:strRef>
              <c:f>Sheet1!$A$47:$A$55</c:f>
              <c:strCache>
                <c:ptCount val="9"/>
                <c:pt idx="0">
                  <c:v>North 
America</c:v>
                </c:pt>
                <c:pt idx="2">
                  <c:v>Africa</c:v>
                </c:pt>
                <c:pt idx="3">
                  <c:v>Oceania</c:v>
                </c:pt>
                <c:pt idx="4">
                  <c:v>Europe</c:v>
                </c:pt>
                <c:pt idx="5">
                  <c:v>Latin
America</c:v>
                </c:pt>
                <c:pt idx="6">
                  <c:v>Asia</c:v>
                </c:pt>
                <c:pt idx="8">
                  <c:v>Global
Average</c:v>
                </c:pt>
              </c:strCache>
            </c:strRef>
          </c:cat>
          <c:val>
            <c:numRef>
              <c:f>Sheet1!$B$47:$B$55</c:f>
              <c:numCache>
                <c:formatCode>General</c:formatCode>
                <c:ptCount val="9"/>
                <c:pt idx="0" formatCode="_(&quot;$&quot;* #,##0_);_(&quot;$&quot;* \(#,##0\);_(&quot;$&quot;* &quot;-&quot;??_);_(@_)">
                  <c:v>135</c:v>
                </c:pt>
                <c:pt idx="2" formatCode="_(&quot;$&quot;* #,##0_);_(&quot;$&quot;* \(#,##0\);_(&quot;$&quot;* &quot;-&quot;??_);_(@_)">
                  <c:v>205</c:v>
                </c:pt>
                <c:pt idx="3" formatCode="_(&quot;$&quot;* #,##0_);_(&quot;$&quot;* \(#,##0\);_(&quot;$&quot;* &quot;-&quot;??_);_(@_)">
                  <c:v>180</c:v>
                </c:pt>
                <c:pt idx="4" formatCode="_(&quot;$&quot;* #,##0_);_(&quot;$&quot;* \(#,##0\);_(&quot;$&quot;* &quot;-&quot;??_);_(@_)">
                  <c:v>200</c:v>
                </c:pt>
                <c:pt idx="5" formatCode="_(&quot;$&quot;* #,##0_);_(&quot;$&quot;* \(#,##0\);_(&quot;$&quot;* &quot;-&quot;??_);_(@_)">
                  <c:v>205</c:v>
                </c:pt>
                <c:pt idx="6" formatCode="_(&quot;$&quot;* #,##0_);_(&quot;$&quot;* \(#,##0\);_(&quot;$&quot;* &quot;-&quot;??_);_(@_)">
                  <c:v>305</c:v>
                </c:pt>
                <c:pt idx="8" formatCode="_(&quot;$&quot;* #,##0_);_(&quot;$&quot;* \(#,##0\);_(&quot;$&quot;* &quot;-&quot;??_);_(@_)">
                  <c:v>205</c:v>
                </c:pt>
              </c:numCache>
            </c:numRef>
          </c:val>
        </c:ser>
        <c:ser>
          <c:idx val="1"/>
          <c:order val="1"/>
          <c:tx>
            <c:strRef>
              <c:f>Sheet1!$C$9</c:f>
              <c:strCache>
                <c:ptCount val="1"/>
                <c:pt idx="0">
                  <c:v>Other</c:v>
                </c:pt>
              </c:strCache>
            </c:strRef>
          </c:tx>
          <c:invertIfNegative val="0"/>
          <c:cat>
            <c:strRef>
              <c:f>Sheet1!$A$47:$A$55</c:f>
              <c:strCache>
                <c:ptCount val="9"/>
                <c:pt idx="0">
                  <c:v>North 
America</c:v>
                </c:pt>
                <c:pt idx="2">
                  <c:v>Africa</c:v>
                </c:pt>
                <c:pt idx="3">
                  <c:v>Oceania</c:v>
                </c:pt>
                <c:pt idx="4">
                  <c:v>Europe</c:v>
                </c:pt>
                <c:pt idx="5">
                  <c:v>Latin
America</c:v>
                </c:pt>
                <c:pt idx="6">
                  <c:v>Asia</c:v>
                </c:pt>
                <c:pt idx="8">
                  <c:v>Global
Average</c:v>
                </c:pt>
              </c:strCache>
            </c:strRef>
          </c:cat>
          <c:val>
            <c:numRef>
              <c:f>Sheet1!$C$47:$C$55</c:f>
              <c:numCache>
                <c:formatCode>General</c:formatCode>
                <c:ptCount val="9"/>
                <c:pt idx="0" formatCode="_(&quot;$&quot;* #,##0_);_(&quot;$&quot;* \(#,##0\);_(&quot;$&quot;* &quot;-&quot;??_);_(@_)">
                  <c:v>180</c:v>
                </c:pt>
                <c:pt idx="2" formatCode="_(&quot;$&quot;* #,##0_);_(&quot;$&quot;* \(#,##0\);_(&quot;$&quot;* &quot;-&quot;??_);_(@_)">
                  <c:v>200</c:v>
                </c:pt>
                <c:pt idx="3" formatCode="_(&quot;$&quot;* #,##0_);_(&quot;$&quot;* \(#,##0\);_(&quot;$&quot;* &quot;-&quot;??_);_(@_)">
                  <c:v>225</c:v>
                </c:pt>
                <c:pt idx="4" formatCode="_(&quot;$&quot;* #,##0_);_(&quot;$&quot;* \(#,##0\);_(&quot;$&quot;* &quot;-&quot;??_);_(@_)">
                  <c:v>220</c:v>
                </c:pt>
                <c:pt idx="5" formatCode="_(&quot;$&quot;* #,##0_);_(&quot;$&quot;* \(#,##0\);_(&quot;$&quot;* &quot;-&quot;??_);_(@_)">
                  <c:v>220</c:v>
                </c:pt>
                <c:pt idx="6" formatCode="_(&quot;$&quot;* #,##0_);_(&quot;$&quot;* \(#,##0\);_(&quot;$&quot;* &quot;-&quot;??_);_(@_)">
                  <c:v>175</c:v>
                </c:pt>
                <c:pt idx="8" formatCode="_(&quot;$&quot;* #,##0_);_(&quot;$&quot;* \(#,##0\);_(&quot;$&quot;* &quot;-&quot;??_);_(@_)">
                  <c:v>203.33333333333334</c:v>
                </c:pt>
              </c:numCache>
            </c:numRef>
          </c:val>
        </c:ser>
        <c:dLbls>
          <c:showLegendKey val="0"/>
          <c:showVal val="0"/>
          <c:showCatName val="0"/>
          <c:showSerName val="0"/>
          <c:showPercent val="0"/>
          <c:showBubbleSize val="0"/>
        </c:dLbls>
        <c:gapWidth val="84"/>
        <c:shape val="box"/>
        <c:axId val="240839296"/>
        <c:axId val="240841088"/>
        <c:axId val="0"/>
      </c:bar3DChart>
      <c:catAx>
        <c:axId val="240839296"/>
        <c:scaling>
          <c:orientation val="minMax"/>
        </c:scaling>
        <c:delete val="0"/>
        <c:axPos val="b"/>
        <c:majorTickMark val="out"/>
        <c:minorTickMark val="none"/>
        <c:tickLblPos val="nextTo"/>
        <c:txPr>
          <a:bodyPr rot="0"/>
          <a:lstStyle/>
          <a:p>
            <a:pPr>
              <a:defRPr/>
            </a:pPr>
            <a:endParaRPr lang="en-US"/>
          </a:p>
        </c:txPr>
        <c:crossAx val="240841088"/>
        <c:crosses val="autoZero"/>
        <c:auto val="1"/>
        <c:lblAlgn val="ctr"/>
        <c:lblOffset val="100"/>
        <c:noMultiLvlLbl val="0"/>
      </c:catAx>
      <c:valAx>
        <c:axId val="240841088"/>
        <c:scaling>
          <c:orientation val="minMax"/>
        </c:scaling>
        <c:delete val="0"/>
        <c:axPos val="l"/>
        <c:majorGridlines/>
        <c:numFmt formatCode="_(&quot;$&quot;* #,##0_);_(&quot;$&quot;* \(#,##0\);_(&quot;$&quot;* &quot;-&quot;??_);_(@_)" sourceLinked="1"/>
        <c:majorTickMark val="out"/>
        <c:minorTickMark val="none"/>
        <c:tickLblPos val="nextTo"/>
        <c:crossAx val="240839296"/>
        <c:crosses val="autoZero"/>
        <c:crossBetween val="between"/>
      </c:valAx>
      <c:spPr>
        <a:noFill/>
        <a:ln w="0">
          <a:noFill/>
        </a:ln>
      </c:spPr>
    </c:plotArea>
    <c:legend>
      <c:legendPos val="r"/>
      <c:layout>
        <c:manualLayout>
          <c:xMode val="edge"/>
          <c:yMode val="edge"/>
          <c:x val="0.77544969378827644"/>
          <c:y val="1.9289418091031307E-2"/>
          <c:w val="0.11297112860892387"/>
          <c:h val="0.14701555598233149"/>
        </c:manualLayout>
      </c:layout>
      <c:overlay val="0"/>
      <c:spPr>
        <a:solidFill>
          <a:schemeClr val="bg1"/>
        </a:solidFill>
        <a:ln>
          <a:solidFill>
            <a:schemeClr val="tx1"/>
          </a:solidFill>
        </a:ln>
        <a:effectLst>
          <a:outerShdw blurRad="50800" dist="38100" dir="2700000" algn="tl" rotWithShape="0">
            <a:prstClr val="black">
              <a:alpha val="40000"/>
            </a:prstClr>
          </a:outerShdw>
        </a:effectLst>
      </c:spPr>
    </c:legend>
    <c:plotVisOnly val="1"/>
    <c:dispBlanksAs val="gap"/>
    <c:showDLblsOverMax val="0"/>
  </c:chart>
  <c:txPr>
    <a:bodyPr/>
    <a:lstStyle/>
    <a:p>
      <a:pPr>
        <a:defRPr sz="1000"/>
      </a:pPr>
      <a:endParaRPr lang="en-US"/>
    </a:p>
  </c:txPr>
  <c:externalData r:id="rId1">
    <c:autoUpdate val="0"/>
  </c:externalData>
</c:chartSpace>
</file>

<file path=ppt/drawings/_rels/drawing3.x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0.20052</cdr:x>
      <cdr:y>0.09053</cdr:y>
    </cdr:from>
    <cdr:to>
      <cdr:x>0.38281</cdr:x>
      <cdr:y>0.20576</cdr:y>
    </cdr:to>
    <cdr:sp macro="" textlink="">
      <cdr:nvSpPr>
        <cdr:cNvPr id="2" name="TextBox 1"/>
        <cdr:cNvSpPr txBox="1"/>
      </cdr:nvSpPr>
      <cdr:spPr>
        <a:xfrm xmlns:a="http://schemas.openxmlformats.org/drawingml/2006/main">
          <a:off x="1466850" y="419100"/>
          <a:ext cx="13335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0.11762</cdr:x>
      <cdr:y>0.17147</cdr:y>
    </cdr:from>
    <cdr:to>
      <cdr:x>0.3724</cdr:x>
      <cdr:y>0.33745</cdr:y>
    </cdr:to>
    <cdr:sp macro="" textlink="">
      <cdr:nvSpPr>
        <cdr:cNvPr id="4" name="TextBox 1"/>
        <cdr:cNvSpPr txBox="1"/>
      </cdr:nvSpPr>
      <cdr:spPr>
        <a:xfrm xmlns:a="http://schemas.openxmlformats.org/drawingml/2006/main">
          <a:off x="860425" y="793751"/>
          <a:ext cx="1863725" cy="768349"/>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a:effectLst xmlns:a="http://schemas.openxmlformats.org/drawingml/2006/main">
          <a:outerShdw blurRad="50800" dist="76200" dir="2700000" algn="tl" rotWithShape="0">
            <a:prstClr val="black">
              <a:alpha val="40000"/>
            </a:prstClr>
          </a:outerShdw>
        </a:effectLst>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6AAEDFD4-18BB-415E-B976-31B167BF6DE8}" type="TxLink">
            <a:rPr lang="en-US" sz="2000" b="0" i="0" u="none" strike="noStrike">
              <a:solidFill>
                <a:srgbClr val="000000"/>
              </a:solidFill>
              <a:latin typeface="Calibri"/>
            </a:rPr>
            <a:pPr algn="ctr"/>
            <a:t>1993 - 2014E 
CAGR: 4.6%</a:t>
          </a:fld>
          <a:endParaRPr lang="en-US" sz="2000"/>
        </a:p>
      </cdr:txBody>
    </cdr:sp>
  </cdr:relSizeAnchor>
</c:userShapes>
</file>

<file path=ppt/drawings/drawing2.xml><?xml version="1.0" encoding="utf-8"?>
<c:userShapes xmlns:c="http://schemas.openxmlformats.org/drawingml/2006/chart">
  <cdr:relSizeAnchor xmlns:cdr="http://schemas.openxmlformats.org/drawingml/2006/chartDrawing">
    <cdr:from>
      <cdr:x>0.69784</cdr:x>
      <cdr:y>0.0496</cdr:y>
    </cdr:from>
    <cdr:to>
      <cdr:x>0.79253</cdr:x>
      <cdr:y>0.08939</cdr:y>
    </cdr:to>
    <cdr:sp macro="" textlink="">
      <cdr:nvSpPr>
        <cdr:cNvPr id="2" name="TextBox 1"/>
        <cdr:cNvSpPr txBox="1"/>
      </cdr:nvSpPr>
      <cdr:spPr>
        <a:xfrm xmlns:a="http://schemas.openxmlformats.org/drawingml/2006/main">
          <a:off x="6085657" y="297112"/>
          <a:ext cx="825760" cy="238348"/>
        </a:xfrm>
        <a:prstGeom xmlns:a="http://schemas.openxmlformats.org/drawingml/2006/main" prst="rect">
          <a:avLst/>
        </a:prstGeom>
        <a:solidFill xmlns:a="http://schemas.openxmlformats.org/drawingml/2006/main">
          <a:srgbClr val="FFFFFF"/>
        </a:solidFill>
        <a:ln xmlns:a="http://schemas.openxmlformats.org/drawingml/2006/main">
          <a:solidFill>
            <a:schemeClr val="tx1"/>
          </a:solidFill>
        </a:ln>
        <a:effectLst xmlns:a="http://schemas.openxmlformats.org/drawingml/2006/main">
          <a:outerShdw blurRad="50800" dist="101600" dir="2700000" algn="tl" rotWithShape="0">
            <a:prstClr val="black">
              <a:alpha val="40000"/>
            </a:prstClr>
          </a:outerShdw>
        </a:effectLst>
      </cdr:spPr>
      <cdr:txBody>
        <a:bodyPr xmlns:a="http://schemas.openxmlformats.org/drawingml/2006/main" vertOverflow="clip" wrap="square" rtlCol="0" anchor="ctr"/>
        <a:lstStyle xmlns:a="http://schemas.openxmlformats.org/drawingml/2006/main"/>
        <a:p xmlns:a="http://schemas.openxmlformats.org/drawingml/2006/main">
          <a:pPr algn="ctr"/>
          <a:r>
            <a:rPr lang="en-US" sz="1100">
              <a:latin typeface="Arial" pitchFamily="34" charset="0"/>
              <a:cs typeface="Arial" pitchFamily="34" charset="0"/>
            </a:rPr>
            <a:t>Historical</a:t>
          </a:r>
        </a:p>
      </cdr:txBody>
    </cdr:sp>
  </cdr:relSizeAnchor>
  <cdr:relSizeAnchor xmlns:cdr="http://schemas.openxmlformats.org/drawingml/2006/chartDrawing">
    <cdr:from>
      <cdr:x>0.89313</cdr:x>
      <cdr:y>0.0496</cdr:y>
    </cdr:from>
    <cdr:to>
      <cdr:x>0.98783</cdr:x>
      <cdr:y>0.0894</cdr:y>
    </cdr:to>
    <cdr:sp macro="" textlink="">
      <cdr:nvSpPr>
        <cdr:cNvPr id="3" name="TextBox 1"/>
        <cdr:cNvSpPr txBox="1"/>
      </cdr:nvSpPr>
      <cdr:spPr>
        <a:xfrm xmlns:a="http://schemas.openxmlformats.org/drawingml/2006/main">
          <a:off x="7788721" y="297112"/>
          <a:ext cx="825847" cy="238408"/>
        </a:xfrm>
        <a:prstGeom xmlns:a="http://schemas.openxmlformats.org/drawingml/2006/main" prst="rect">
          <a:avLst/>
        </a:prstGeom>
        <a:solidFill xmlns:a="http://schemas.openxmlformats.org/drawingml/2006/main">
          <a:srgbClr val="FFFFFF"/>
        </a:solidFill>
        <a:ln xmlns:a="http://schemas.openxmlformats.org/drawingml/2006/main">
          <a:solidFill>
            <a:schemeClr val="tx1"/>
          </a:solidFill>
        </a:ln>
        <a:effectLst xmlns:a="http://schemas.openxmlformats.org/drawingml/2006/main">
          <a:outerShdw blurRad="50800" dist="101600" dir="2700000" algn="tl" rotWithShape="0">
            <a:prstClr val="black">
              <a:alpha val="40000"/>
            </a:prstClr>
          </a:outerShdw>
        </a:effectLst>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latin typeface="Arial" pitchFamily="34" charset="0"/>
              <a:cs typeface="Arial" pitchFamily="34" charset="0"/>
            </a:rPr>
            <a:t>Forecast</a:t>
          </a:r>
        </a:p>
      </cdr:txBody>
    </cdr:sp>
  </cdr:relSizeAnchor>
  <cdr:relSizeAnchor xmlns:cdr="http://schemas.openxmlformats.org/drawingml/2006/chartDrawing">
    <cdr:from>
      <cdr:x>0.01199</cdr:x>
      <cdr:y>0.91659</cdr:y>
    </cdr:from>
    <cdr:to>
      <cdr:x>0.36774</cdr:x>
      <cdr:y>0.95565</cdr:y>
    </cdr:to>
    <cdr:sp macro="" textlink="">
      <cdr:nvSpPr>
        <cdr:cNvPr id="4" name="Text Box 1"/>
        <cdr:cNvSpPr txBox="1">
          <a:spLocks xmlns:a="http://schemas.openxmlformats.org/drawingml/2006/main" noChangeArrowheads="1"/>
        </cdr:cNvSpPr>
      </cdr:nvSpPr>
      <cdr:spPr bwMode="auto">
        <a:xfrm xmlns:a="http://schemas.openxmlformats.org/drawingml/2006/main">
          <a:off x="104561" y="5490528"/>
          <a:ext cx="3102377" cy="233997"/>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a:effectLst xmlns:a="http://schemas.openxmlformats.org/drawingml/2006/main">
          <a:outerShdw blurRad="50800" dist="101600" dir="2700000" algn="tl" rotWithShape="0">
            <a:prstClr val="black">
              <a:alpha val="40000"/>
            </a:prstClr>
          </a:outerShdw>
        </a:effectLst>
      </cdr:spPr>
      <cdr:txBody>
        <a:bodyPr xmlns:a="http://schemas.openxmlformats.org/drawingml/2006/main" wrap="square" lIns="27432" tIns="22860" rIns="0" bIns="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800" b="1" i="0" u="none" strike="noStrike" baseline="0">
              <a:solidFill>
                <a:srgbClr val="000000"/>
              </a:solidFill>
              <a:latin typeface="Arial"/>
              <a:cs typeface="Arial"/>
            </a:rPr>
            <a:t>Source: </a:t>
          </a:r>
          <a:r>
            <a:rPr lang="en-US" sz="800" b="0" i="0" u="none" strike="noStrike" baseline="0">
              <a:solidFill>
                <a:srgbClr val="000000"/>
              </a:solidFill>
              <a:latin typeface="Arial"/>
              <a:cs typeface="Arial"/>
            </a:rPr>
            <a:t>Bloomberg and Vertical Research Partners. </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4292500" cy="285750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026FF75-5225-4364-9C5F-2F651E4E497B}" type="datetimeFigureOut">
              <a:rPr lang="en-US" smtClean="0"/>
              <a:t>9/11/2013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AFFFE7C-49C1-48D5-AF4E-9F9131F5BD52}" type="slidenum">
              <a:rPr lang="en-US" smtClean="0"/>
              <a:t>‹#›</a:t>
            </a:fld>
            <a:endParaRPr lang="en-US"/>
          </a:p>
        </p:txBody>
      </p:sp>
    </p:spTree>
    <p:extLst>
      <p:ext uri="{BB962C8B-B14F-4D97-AF65-F5344CB8AC3E}">
        <p14:creationId xmlns:p14="http://schemas.microsoft.com/office/powerpoint/2010/main" val="3612312417"/>
      </p:ext>
    </p:extLst>
  </p:cSld>
  <p:clrMap bg1="lt1" tx1="dk1" bg2="lt2" tx2="dk2" accent1="accent1" accent2="accent2" accent3="accent3" accent4="accent4" accent5="accent5" accent6="accent6" hlink="hlink" folHlink="folHlink"/>
  <p:notesStyle>
    <a:lvl1pPr marL="0" algn="l" defTabSz="914318" rtl="0" eaLnBrk="1" latinLnBrk="0" hangingPunct="1">
      <a:defRPr sz="1200" kern="1200">
        <a:solidFill>
          <a:schemeClr val="tx1"/>
        </a:solidFill>
        <a:latin typeface="+mn-lt"/>
        <a:ea typeface="+mn-ea"/>
        <a:cs typeface="+mn-cs"/>
      </a:defRPr>
    </a:lvl1pPr>
    <a:lvl2pPr marL="457159" algn="l" defTabSz="914318" rtl="0" eaLnBrk="1" latinLnBrk="0" hangingPunct="1">
      <a:defRPr sz="1200" kern="1200">
        <a:solidFill>
          <a:schemeClr val="tx1"/>
        </a:solidFill>
        <a:latin typeface="+mn-lt"/>
        <a:ea typeface="+mn-ea"/>
        <a:cs typeface="+mn-cs"/>
      </a:defRPr>
    </a:lvl2pPr>
    <a:lvl3pPr marL="914318" algn="l" defTabSz="914318" rtl="0" eaLnBrk="1" latinLnBrk="0" hangingPunct="1">
      <a:defRPr sz="1200" kern="1200">
        <a:solidFill>
          <a:schemeClr val="tx1"/>
        </a:solidFill>
        <a:latin typeface="+mn-lt"/>
        <a:ea typeface="+mn-ea"/>
        <a:cs typeface="+mn-cs"/>
      </a:defRPr>
    </a:lvl3pPr>
    <a:lvl4pPr marL="1371477" algn="l" defTabSz="914318" rtl="0" eaLnBrk="1" latinLnBrk="0" hangingPunct="1">
      <a:defRPr sz="1200" kern="1200">
        <a:solidFill>
          <a:schemeClr val="tx1"/>
        </a:solidFill>
        <a:latin typeface="+mn-lt"/>
        <a:ea typeface="+mn-ea"/>
        <a:cs typeface="+mn-cs"/>
      </a:defRPr>
    </a:lvl4pPr>
    <a:lvl5pPr marL="1828637" algn="l" defTabSz="914318" rtl="0" eaLnBrk="1" latinLnBrk="0" hangingPunct="1">
      <a:defRPr sz="1200" kern="1200">
        <a:solidFill>
          <a:schemeClr val="tx1"/>
        </a:solidFill>
        <a:latin typeface="+mn-lt"/>
        <a:ea typeface="+mn-ea"/>
        <a:cs typeface="+mn-cs"/>
      </a:defRPr>
    </a:lvl5pPr>
    <a:lvl6pPr marL="2285797" algn="l" defTabSz="914318" rtl="0" eaLnBrk="1" latinLnBrk="0" hangingPunct="1">
      <a:defRPr sz="1200" kern="1200">
        <a:solidFill>
          <a:schemeClr val="tx1"/>
        </a:solidFill>
        <a:latin typeface="+mn-lt"/>
        <a:ea typeface="+mn-ea"/>
        <a:cs typeface="+mn-cs"/>
      </a:defRPr>
    </a:lvl6pPr>
    <a:lvl7pPr marL="2742956" algn="l" defTabSz="914318" rtl="0" eaLnBrk="1" latinLnBrk="0" hangingPunct="1">
      <a:defRPr sz="1200" kern="1200">
        <a:solidFill>
          <a:schemeClr val="tx1"/>
        </a:solidFill>
        <a:latin typeface="+mn-lt"/>
        <a:ea typeface="+mn-ea"/>
        <a:cs typeface="+mn-cs"/>
      </a:defRPr>
    </a:lvl7pPr>
    <a:lvl8pPr marL="3200115" algn="l" defTabSz="914318" rtl="0" eaLnBrk="1" latinLnBrk="0" hangingPunct="1">
      <a:defRPr sz="1200" kern="1200">
        <a:solidFill>
          <a:schemeClr val="tx1"/>
        </a:solidFill>
        <a:latin typeface="+mn-lt"/>
        <a:ea typeface="+mn-ea"/>
        <a:cs typeface="+mn-cs"/>
      </a:defRPr>
    </a:lvl8pPr>
    <a:lvl9pPr marL="3657274" algn="l" defTabSz="9143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FFE7C-49C1-48D5-AF4E-9F9131F5BD52}" type="slidenum">
              <a:rPr lang="en-US" smtClean="0"/>
              <a:t>1</a:t>
            </a:fld>
            <a:endParaRPr lang="en-US"/>
          </a:p>
        </p:txBody>
      </p:sp>
    </p:spTree>
    <p:extLst>
      <p:ext uri="{BB962C8B-B14F-4D97-AF65-F5344CB8AC3E}">
        <p14:creationId xmlns:p14="http://schemas.microsoft.com/office/powerpoint/2010/main" val="142708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12</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13</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14</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15</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16</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17</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18</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19</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20</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21</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4</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22</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23</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24</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25</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26</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27</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28</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29</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30</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31</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5</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32</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33</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34</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35</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36</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37</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38</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39</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40</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41</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6</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42</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43</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FFE7C-49C1-48D5-AF4E-9F9131F5BD52}" type="slidenum">
              <a:rPr lang="en-US" smtClean="0"/>
              <a:t>44</a:t>
            </a:fld>
            <a:endParaRPr lang="en-US"/>
          </a:p>
        </p:txBody>
      </p:sp>
    </p:spTree>
    <p:extLst>
      <p:ext uri="{BB962C8B-B14F-4D97-AF65-F5344CB8AC3E}">
        <p14:creationId xmlns:p14="http://schemas.microsoft.com/office/powerpoint/2010/main" val="142708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7</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8</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9</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10</a:t>
            </a:fld>
            <a:endParaRPr lang="en-US"/>
          </a:p>
        </p:txBody>
      </p:sp>
    </p:spTree>
    <p:extLst>
      <p:ext uri="{BB962C8B-B14F-4D97-AF65-F5344CB8AC3E}">
        <p14:creationId xmlns:p14="http://schemas.microsoft.com/office/powerpoint/2010/main" val="351306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FE7C-49C1-48D5-AF4E-9F9131F5BD52}" type="slidenum">
              <a:rPr lang="en-US" smtClean="0"/>
              <a:t>11</a:t>
            </a:fld>
            <a:endParaRPr lang="en-US"/>
          </a:p>
        </p:txBody>
      </p:sp>
    </p:spTree>
    <p:extLst>
      <p:ext uri="{BB962C8B-B14F-4D97-AF65-F5344CB8AC3E}">
        <p14:creationId xmlns:p14="http://schemas.microsoft.com/office/powerpoint/2010/main" val="351306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04D085-2C3D-44F0-A4B7-AA9565812B3C}"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2312F-E95A-479E-A2BC-9AB3E6D8B4E9}" type="slidenum">
              <a:rPr lang="en-US" smtClean="0"/>
              <a:t>‹#›</a:t>
            </a:fld>
            <a:endParaRPr lang="en-US"/>
          </a:p>
        </p:txBody>
      </p:sp>
    </p:spTree>
    <p:extLst>
      <p:ext uri="{BB962C8B-B14F-4D97-AF65-F5344CB8AC3E}">
        <p14:creationId xmlns:p14="http://schemas.microsoft.com/office/powerpoint/2010/main" val="3893580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4D085-2C3D-44F0-A4B7-AA9565812B3C}"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2312F-E95A-479E-A2BC-9AB3E6D8B4E9}" type="slidenum">
              <a:rPr lang="en-US" smtClean="0"/>
              <a:t>‹#›</a:t>
            </a:fld>
            <a:endParaRPr lang="en-US"/>
          </a:p>
        </p:txBody>
      </p:sp>
    </p:spTree>
    <p:extLst>
      <p:ext uri="{BB962C8B-B14F-4D97-AF65-F5344CB8AC3E}">
        <p14:creationId xmlns:p14="http://schemas.microsoft.com/office/powerpoint/2010/main" val="231493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4D085-2C3D-44F0-A4B7-AA9565812B3C}"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2312F-E95A-479E-A2BC-9AB3E6D8B4E9}" type="slidenum">
              <a:rPr lang="en-US" smtClean="0"/>
              <a:t>‹#›</a:t>
            </a:fld>
            <a:endParaRPr lang="en-US"/>
          </a:p>
        </p:txBody>
      </p:sp>
    </p:spTree>
    <p:extLst>
      <p:ext uri="{BB962C8B-B14F-4D97-AF65-F5344CB8AC3E}">
        <p14:creationId xmlns:p14="http://schemas.microsoft.com/office/powerpoint/2010/main" val="136361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4D085-2C3D-44F0-A4B7-AA9565812B3C}"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2312F-E95A-479E-A2BC-9AB3E6D8B4E9}" type="slidenum">
              <a:rPr lang="en-US" smtClean="0"/>
              <a:t>‹#›</a:t>
            </a:fld>
            <a:endParaRPr lang="en-US"/>
          </a:p>
        </p:txBody>
      </p:sp>
    </p:spTree>
    <p:extLst>
      <p:ext uri="{BB962C8B-B14F-4D97-AF65-F5344CB8AC3E}">
        <p14:creationId xmlns:p14="http://schemas.microsoft.com/office/powerpoint/2010/main" val="103649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18" indent="0">
              <a:buNone/>
              <a:defRPr sz="1600">
                <a:solidFill>
                  <a:schemeClr val="tx1">
                    <a:tint val="75000"/>
                  </a:schemeClr>
                </a:solidFill>
              </a:defRPr>
            </a:lvl3pPr>
            <a:lvl4pPr marL="1371477" indent="0">
              <a:buNone/>
              <a:defRPr sz="1400">
                <a:solidFill>
                  <a:schemeClr val="tx1">
                    <a:tint val="75000"/>
                  </a:schemeClr>
                </a:solidFill>
              </a:defRPr>
            </a:lvl4pPr>
            <a:lvl5pPr marL="1828637" indent="0">
              <a:buNone/>
              <a:defRPr sz="1400">
                <a:solidFill>
                  <a:schemeClr val="tx1">
                    <a:tint val="75000"/>
                  </a:schemeClr>
                </a:solidFill>
              </a:defRPr>
            </a:lvl5pPr>
            <a:lvl6pPr marL="2285797" indent="0">
              <a:buNone/>
              <a:defRPr sz="1400">
                <a:solidFill>
                  <a:schemeClr val="tx1">
                    <a:tint val="75000"/>
                  </a:schemeClr>
                </a:solidFill>
              </a:defRPr>
            </a:lvl6pPr>
            <a:lvl7pPr marL="2742956" indent="0">
              <a:buNone/>
              <a:defRPr sz="1400">
                <a:solidFill>
                  <a:schemeClr val="tx1">
                    <a:tint val="75000"/>
                  </a:schemeClr>
                </a:solidFill>
              </a:defRPr>
            </a:lvl7pPr>
            <a:lvl8pPr marL="3200115" indent="0">
              <a:buNone/>
              <a:defRPr sz="1400">
                <a:solidFill>
                  <a:schemeClr val="tx1">
                    <a:tint val="75000"/>
                  </a:schemeClr>
                </a:solidFill>
              </a:defRPr>
            </a:lvl8pPr>
            <a:lvl9pPr marL="365727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4D085-2C3D-44F0-A4B7-AA9565812B3C}"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2312F-E95A-479E-A2BC-9AB3E6D8B4E9}" type="slidenum">
              <a:rPr lang="en-US" smtClean="0"/>
              <a:t>‹#›</a:t>
            </a:fld>
            <a:endParaRPr lang="en-US"/>
          </a:p>
        </p:txBody>
      </p:sp>
    </p:spTree>
    <p:extLst>
      <p:ext uri="{BB962C8B-B14F-4D97-AF65-F5344CB8AC3E}">
        <p14:creationId xmlns:p14="http://schemas.microsoft.com/office/powerpoint/2010/main" val="170442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04D085-2C3D-44F0-A4B7-AA9565812B3C}" type="datetimeFigureOut">
              <a:rPr lang="en-US" smtClean="0"/>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2312F-E95A-479E-A2BC-9AB3E6D8B4E9}" type="slidenum">
              <a:rPr lang="en-US" smtClean="0"/>
              <a:t>‹#›</a:t>
            </a:fld>
            <a:endParaRPr lang="en-US"/>
          </a:p>
        </p:txBody>
      </p:sp>
    </p:spTree>
    <p:extLst>
      <p:ext uri="{BB962C8B-B14F-4D97-AF65-F5344CB8AC3E}">
        <p14:creationId xmlns:p14="http://schemas.microsoft.com/office/powerpoint/2010/main" val="73061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4D085-2C3D-44F0-A4B7-AA9565812B3C}" type="datetimeFigureOut">
              <a:rPr lang="en-US" smtClean="0"/>
              <a:t>9/11/2013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F2312F-E95A-479E-A2BC-9AB3E6D8B4E9}" type="slidenum">
              <a:rPr lang="en-US" smtClean="0"/>
              <a:t>‹#›</a:t>
            </a:fld>
            <a:endParaRPr lang="en-US"/>
          </a:p>
        </p:txBody>
      </p:sp>
    </p:spTree>
    <p:extLst>
      <p:ext uri="{BB962C8B-B14F-4D97-AF65-F5344CB8AC3E}">
        <p14:creationId xmlns:p14="http://schemas.microsoft.com/office/powerpoint/2010/main" val="268629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04D085-2C3D-44F0-A4B7-AA9565812B3C}" type="datetimeFigureOut">
              <a:rPr lang="en-US" smtClean="0"/>
              <a:t>9/11/2013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F2312F-E95A-479E-A2BC-9AB3E6D8B4E9}" type="slidenum">
              <a:rPr lang="en-US" smtClean="0"/>
              <a:t>‹#›</a:t>
            </a:fld>
            <a:endParaRPr lang="en-US"/>
          </a:p>
        </p:txBody>
      </p:sp>
    </p:spTree>
    <p:extLst>
      <p:ext uri="{BB962C8B-B14F-4D97-AF65-F5344CB8AC3E}">
        <p14:creationId xmlns:p14="http://schemas.microsoft.com/office/powerpoint/2010/main" val="10132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4D085-2C3D-44F0-A4B7-AA9565812B3C}" type="datetimeFigureOut">
              <a:rPr lang="en-US" smtClean="0"/>
              <a:t>9/11/2013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F2312F-E95A-479E-A2BC-9AB3E6D8B4E9}" type="slidenum">
              <a:rPr lang="en-US" smtClean="0"/>
              <a:t>‹#›</a:t>
            </a:fld>
            <a:endParaRPr lang="en-US"/>
          </a:p>
        </p:txBody>
      </p:sp>
    </p:spTree>
    <p:extLst>
      <p:ext uri="{BB962C8B-B14F-4D97-AF65-F5344CB8AC3E}">
        <p14:creationId xmlns:p14="http://schemas.microsoft.com/office/powerpoint/2010/main" val="148388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4D085-2C3D-44F0-A4B7-AA9565812B3C}" type="datetimeFigureOut">
              <a:rPr lang="en-US" smtClean="0"/>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2312F-E95A-479E-A2BC-9AB3E6D8B4E9}" type="slidenum">
              <a:rPr lang="en-US" smtClean="0"/>
              <a:t>‹#›</a:t>
            </a:fld>
            <a:endParaRPr lang="en-US"/>
          </a:p>
        </p:txBody>
      </p:sp>
    </p:spTree>
    <p:extLst>
      <p:ext uri="{BB962C8B-B14F-4D97-AF65-F5344CB8AC3E}">
        <p14:creationId xmlns:p14="http://schemas.microsoft.com/office/powerpoint/2010/main" val="66869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4D085-2C3D-44F0-A4B7-AA9565812B3C}" type="datetimeFigureOut">
              <a:rPr lang="en-US" smtClean="0"/>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2312F-E95A-479E-A2BC-9AB3E6D8B4E9}" type="slidenum">
              <a:rPr lang="en-US" smtClean="0"/>
              <a:t>‹#›</a:t>
            </a:fld>
            <a:endParaRPr lang="en-US"/>
          </a:p>
        </p:txBody>
      </p:sp>
    </p:spTree>
    <p:extLst>
      <p:ext uri="{BB962C8B-B14F-4D97-AF65-F5344CB8AC3E}">
        <p14:creationId xmlns:p14="http://schemas.microsoft.com/office/powerpoint/2010/main" val="322940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2" tIns="45716" rIns="91432"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fld id="{8004D085-2C3D-44F0-A4B7-AA9565812B3C}" type="datetimeFigureOut">
              <a:rPr lang="en-US" smtClean="0"/>
              <a:t>9/11/2013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fld id="{C4F2312F-E95A-479E-A2BC-9AB3E6D8B4E9}" type="slidenum">
              <a:rPr lang="en-US" smtClean="0"/>
              <a:t>‹#›</a:t>
            </a:fld>
            <a:endParaRPr lang="en-US"/>
          </a:p>
        </p:txBody>
      </p:sp>
    </p:spTree>
    <p:extLst>
      <p:ext uri="{BB962C8B-B14F-4D97-AF65-F5344CB8AC3E}">
        <p14:creationId xmlns:p14="http://schemas.microsoft.com/office/powerpoint/2010/main" val="22285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18" rtl="0" eaLnBrk="1" latinLnBrk="0" hangingPunct="1">
        <a:spcBef>
          <a:spcPct val="0"/>
        </a:spcBef>
        <a:buNone/>
        <a:defRPr sz="4400" kern="1200">
          <a:solidFill>
            <a:schemeClr val="tx1"/>
          </a:solidFill>
          <a:latin typeface="+mj-lt"/>
          <a:ea typeface="+mj-ea"/>
          <a:cs typeface="+mj-cs"/>
        </a:defRPr>
      </a:lvl1pPr>
    </p:titleStyle>
    <p:bodyStyle>
      <a:lvl1pPr marL="342870" indent="-342870" algn="l" defTabSz="9143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83" indent="-285724" algn="l" defTabSz="9143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98" indent="-228580" algn="l" defTabSz="9143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57"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17"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7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3" name="Picture 9" descr="C:\Users\Lance\Deskto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0"/>
            <a:ext cx="2857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28600"/>
            <a:ext cx="4572000" cy="3108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ance\Desktop\Ca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276600"/>
            <a:ext cx="36576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64365" y="1447800"/>
            <a:ext cx="4114800" cy="4293483"/>
          </a:xfrm>
          <a:prstGeom prst="rect">
            <a:avLst/>
          </a:prstGeom>
          <a:noFill/>
        </p:spPr>
        <p:txBody>
          <a:bodyPr wrap="square" rtlCol="0">
            <a:spAutoFit/>
          </a:bodyPr>
          <a:lstStyle/>
          <a:p>
            <a:r>
              <a:rPr lang="en-US" sz="3200" b="1" dirty="0" smtClean="0">
                <a:latin typeface="Arial" pitchFamily="34" charset="0"/>
                <a:cs typeface="Arial" pitchFamily="34" charset="0"/>
              </a:rPr>
              <a:t>Paper &amp; Packaging</a:t>
            </a:r>
          </a:p>
          <a:p>
            <a:pPr>
              <a:spcBef>
                <a:spcPts val="600"/>
              </a:spcBef>
            </a:pPr>
            <a:r>
              <a:rPr lang="en-US" b="1" u="sng" dirty="0" smtClean="0">
                <a:latin typeface="Arial" pitchFamily="34" charset="0"/>
                <a:cs typeface="Arial" pitchFamily="34" charset="0"/>
              </a:rPr>
              <a:t>Chip Dillon, CFA</a:t>
            </a:r>
          </a:p>
          <a:p>
            <a:pPr>
              <a:tabLst>
                <a:tab pos="230188" algn="l"/>
              </a:tabLst>
            </a:pPr>
            <a:r>
              <a:rPr lang="en-US" sz="1400" b="1" dirty="0" smtClean="0">
                <a:latin typeface="Arial" pitchFamily="34" charset="0"/>
                <a:cs typeface="Arial" pitchFamily="34" charset="0"/>
              </a:rPr>
              <a:t>	</a:t>
            </a:r>
            <a:r>
              <a:rPr lang="en-US" sz="1400" dirty="0" smtClean="0">
                <a:latin typeface="Arial" pitchFamily="34" charset="0"/>
                <a:cs typeface="Arial" pitchFamily="34" charset="0"/>
              </a:rPr>
              <a:t>Partner</a:t>
            </a:r>
          </a:p>
          <a:p>
            <a:pPr>
              <a:tabLst>
                <a:tab pos="230188" algn="l"/>
              </a:tabLst>
            </a:pPr>
            <a:r>
              <a:rPr lang="en-US" sz="1400" b="1" dirty="0">
                <a:latin typeface="Arial" pitchFamily="34" charset="0"/>
                <a:cs typeface="Arial" pitchFamily="34" charset="0"/>
              </a:rPr>
              <a:t>	</a:t>
            </a:r>
            <a:r>
              <a:rPr lang="en-US" sz="1400" dirty="0" smtClean="0">
                <a:latin typeface="Arial" pitchFamily="34" charset="0"/>
                <a:cs typeface="Arial" pitchFamily="34" charset="0"/>
              </a:rPr>
              <a:t>Phone: (212) 257-6159</a:t>
            </a:r>
          </a:p>
          <a:p>
            <a:pPr>
              <a:tabLst>
                <a:tab pos="230188" algn="l"/>
              </a:tabLst>
            </a:pPr>
            <a:r>
              <a:rPr lang="en-US" sz="1400" dirty="0">
                <a:latin typeface="Arial" pitchFamily="34" charset="0"/>
                <a:cs typeface="Arial" pitchFamily="34" charset="0"/>
              </a:rPr>
              <a:t>	</a:t>
            </a:r>
            <a:r>
              <a:rPr lang="en-US" sz="1400" dirty="0" smtClean="0">
                <a:latin typeface="Arial" pitchFamily="34" charset="0"/>
                <a:cs typeface="Arial" pitchFamily="34" charset="0"/>
              </a:rPr>
              <a:t>Fax: (203) 276-5699</a:t>
            </a:r>
          </a:p>
          <a:p>
            <a:pPr>
              <a:tabLst>
                <a:tab pos="230188" algn="l"/>
              </a:tabLst>
            </a:pPr>
            <a:r>
              <a:rPr lang="en-US" sz="1400" dirty="0">
                <a:latin typeface="Arial" pitchFamily="34" charset="0"/>
                <a:cs typeface="Arial" pitchFamily="34" charset="0"/>
              </a:rPr>
              <a:t>	</a:t>
            </a:r>
            <a:r>
              <a:rPr lang="en-US" sz="1400" dirty="0" smtClean="0">
                <a:latin typeface="Arial" pitchFamily="34" charset="0"/>
                <a:cs typeface="Arial" pitchFamily="34" charset="0"/>
              </a:rPr>
              <a:t>cd@verticalresearchpartners.com</a:t>
            </a:r>
          </a:p>
          <a:p>
            <a:pPr>
              <a:spcBef>
                <a:spcPts val="600"/>
              </a:spcBef>
              <a:tabLst>
                <a:tab pos="230188" algn="l"/>
              </a:tabLst>
            </a:pPr>
            <a:r>
              <a:rPr lang="en-US" b="1" u="sng" dirty="0">
                <a:latin typeface="Arial" pitchFamily="34" charset="0"/>
                <a:cs typeface="Arial" pitchFamily="34" charset="0"/>
              </a:rPr>
              <a:t>James Armstrong</a:t>
            </a:r>
          </a:p>
          <a:p>
            <a:pPr>
              <a:tabLst>
                <a:tab pos="230188" algn="l"/>
              </a:tabLst>
            </a:pPr>
            <a:r>
              <a:rPr lang="en-US" sz="1400" dirty="0" smtClean="0">
                <a:latin typeface="Arial" pitchFamily="34" charset="0"/>
                <a:cs typeface="Arial" pitchFamily="34" charset="0"/>
              </a:rPr>
              <a:t>	Analyst</a:t>
            </a:r>
          </a:p>
          <a:p>
            <a:pPr>
              <a:tabLst>
                <a:tab pos="230188" algn="l"/>
              </a:tabLst>
            </a:pPr>
            <a:r>
              <a:rPr lang="en-US" sz="1400" dirty="0" smtClean="0">
                <a:latin typeface="Arial" pitchFamily="34" charset="0"/>
                <a:cs typeface="Arial" pitchFamily="34" charset="0"/>
              </a:rPr>
              <a:t>	Phone: (212) 257-6157</a:t>
            </a:r>
          </a:p>
          <a:p>
            <a:pPr>
              <a:tabLst>
                <a:tab pos="230188" algn="l"/>
              </a:tabLst>
            </a:pPr>
            <a:r>
              <a:rPr lang="en-US" sz="1400" dirty="0">
                <a:latin typeface="Arial" pitchFamily="34" charset="0"/>
                <a:cs typeface="Arial" pitchFamily="34" charset="0"/>
              </a:rPr>
              <a:t>	</a:t>
            </a:r>
            <a:r>
              <a:rPr lang="en-US" sz="1400" dirty="0" smtClean="0">
                <a:latin typeface="Arial" pitchFamily="34" charset="0"/>
                <a:cs typeface="Arial" pitchFamily="34" charset="0"/>
              </a:rPr>
              <a:t>Fax: (203) 276-5699</a:t>
            </a:r>
          </a:p>
          <a:p>
            <a:pPr>
              <a:tabLst>
                <a:tab pos="230188" algn="l"/>
              </a:tabLst>
            </a:pPr>
            <a:r>
              <a:rPr lang="en-US" sz="1400" dirty="0">
                <a:latin typeface="Arial" pitchFamily="34" charset="0"/>
                <a:cs typeface="Arial" pitchFamily="34" charset="0"/>
              </a:rPr>
              <a:t>	</a:t>
            </a:r>
            <a:r>
              <a:rPr lang="en-US" sz="1400" dirty="0" smtClean="0">
                <a:latin typeface="Arial" pitchFamily="34" charset="0"/>
                <a:cs typeface="Arial" pitchFamily="34" charset="0"/>
              </a:rPr>
              <a:t>ja@verticalresearchpartners.com</a:t>
            </a:r>
          </a:p>
          <a:p>
            <a:pPr>
              <a:spcBef>
                <a:spcPts val="600"/>
              </a:spcBef>
              <a:tabLst>
                <a:tab pos="230188" algn="l"/>
              </a:tabLst>
            </a:pPr>
            <a:r>
              <a:rPr lang="en-US" b="1" u="sng" dirty="0" smtClean="0">
                <a:latin typeface="Arial" pitchFamily="34" charset="0"/>
                <a:cs typeface="Arial" pitchFamily="34" charset="0"/>
              </a:rPr>
              <a:t>Anna </a:t>
            </a:r>
            <a:r>
              <a:rPr lang="en-US" b="1" u="sng" dirty="0" err="1" smtClean="0">
                <a:latin typeface="Arial" pitchFamily="34" charset="0"/>
                <a:cs typeface="Arial" pitchFamily="34" charset="0"/>
              </a:rPr>
              <a:t>DeGregorio</a:t>
            </a:r>
            <a:endParaRPr lang="en-US" b="1" u="sng" dirty="0">
              <a:latin typeface="Arial" pitchFamily="34" charset="0"/>
              <a:cs typeface="Arial" pitchFamily="34" charset="0"/>
            </a:endParaRPr>
          </a:p>
          <a:p>
            <a:pPr>
              <a:tabLst>
                <a:tab pos="230188" algn="l"/>
              </a:tabLst>
            </a:pPr>
            <a:r>
              <a:rPr lang="en-US" dirty="0">
                <a:latin typeface="Arial" pitchFamily="34" charset="0"/>
                <a:cs typeface="Arial" pitchFamily="34" charset="0"/>
              </a:rPr>
              <a:t>	</a:t>
            </a:r>
            <a:r>
              <a:rPr lang="en-US" sz="1400" dirty="0" smtClean="0">
                <a:latin typeface="Arial" pitchFamily="34" charset="0"/>
                <a:cs typeface="Arial" pitchFamily="34" charset="0"/>
              </a:rPr>
              <a:t>Executive Assistant</a:t>
            </a:r>
            <a:endParaRPr lang="en-US" sz="1400" dirty="0">
              <a:latin typeface="Arial" pitchFamily="34" charset="0"/>
              <a:cs typeface="Arial" pitchFamily="34" charset="0"/>
            </a:endParaRPr>
          </a:p>
          <a:p>
            <a:pPr>
              <a:tabLst>
                <a:tab pos="230188" algn="l"/>
              </a:tabLst>
            </a:pPr>
            <a:r>
              <a:rPr lang="en-US" sz="1400" dirty="0">
                <a:latin typeface="Arial" pitchFamily="34" charset="0"/>
                <a:cs typeface="Arial" pitchFamily="34" charset="0"/>
              </a:rPr>
              <a:t>	Phone: (212) </a:t>
            </a:r>
            <a:r>
              <a:rPr lang="en-US" sz="1400" dirty="0" smtClean="0">
                <a:latin typeface="Arial" pitchFamily="34" charset="0"/>
                <a:cs typeface="Arial" pitchFamily="34" charset="0"/>
              </a:rPr>
              <a:t>257-6158</a:t>
            </a:r>
            <a:endParaRPr lang="en-US" sz="1400" dirty="0">
              <a:latin typeface="Arial" pitchFamily="34" charset="0"/>
              <a:cs typeface="Arial" pitchFamily="34" charset="0"/>
            </a:endParaRPr>
          </a:p>
          <a:p>
            <a:pPr>
              <a:tabLst>
                <a:tab pos="230188" algn="l"/>
              </a:tabLst>
            </a:pPr>
            <a:r>
              <a:rPr lang="en-US" sz="1400" dirty="0">
                <a:latin typeface="Arial" pitchFamily="34" charset="0"/>
                <a:cs typeface="Arial" pitchFamily="34" charset="0"/>
              </a:rPr>
              <a:t>	Fax: (203) 276-5699</a:t>
            </a:r>
          </a:p>
          <a:p>
            <a:pPr>
              <a:tabLst>
                <a:tab pos="230188" algn="l"/>
              </a:tabLst>
            </a:pPr>
            <a:r>
              <a:rPr lang="en-US" sz="1400" dirty="0">
                <a:latin typeface="Arial" pitchFamily="34" charset="0"/>
                <a:cs typeface="Arial" pitchFamily="34" charset="0"/>
              </a:rPr>
              <a:t>	</a:t>
            </a:r>
            <a:r>
              <a:rPr lang="en-US" sz="1400" dirty="0" smtClean="0">
                <a:latin typeface="Arial" pitchFamily="34" charset="0"/>
                <a:cs typeface="Arial" pitchFamily="34" charset="0"/>
              </a:rPr>
              <a:t>ad@verticalresearchpartners.com</a:t>
            </a:r>
            <a:endParaRPr lang="en-US" sz="1400" dirty="0">
              <a:latin typeface="Arial" pitchFamily="34" charset="0"/>
              <a:cs typeface="Arial" pitchFamily="34" charset="0"/>
            </a:endParaRPr>
          </a:p>
        </p:txBody>
      </p:sp>
      <p:sp>
        <p:nvSpPr>
          <p:cNvPr id="8" name="TextBox 7"/>
          <p:cNvSpPr txBox="1"/>
          <p:nvPr/>
        </p:nvSpPr>
        <p:spPr>
          <a:xfrm>
            <a:off x="6634348" y="0"/>
            <a:ext cx="2520538" cy="307777"/>
          </a:xfrm>
          <a:prstGeom prst="rect">
            <a:avLst/>
          </a:prstGeom>
          <a:noFill/>
          <a:ln>
            <a:noFill/>
          </a:ln>
        </p:spPr>
        <p:txBody>
          <a:bodyPr wrap="square" rtlCol="0">
            <a:spAutoFit/>
          </a:bodyPr>
          <a:lstStyle/>
          <a:p>
            <a:pPr algn="r"/>
            <a:fld id="{2307C4A2-96C8-488B-9D4A-26EED1F40162}" type="datetime4">
              <a:rPr lang="en-US" sz="1400" b="1" smtClean="0">
                <a:latin typeface="Arial" pitchFamily="34" charset="0"/>
                <a:cs typeface="Arial" pitchFamily="34" charset="0"/>
              </a:rPr>
              <a:pPr algn="r"/>
              <a:t>September 11, 2013</a:t>
            </a:fld>
            <a:endParaRPr lang="en-US" sz="1400" b="1" dirty="0">
              <a:latin typeface="Arial" pitchFamily="34" charset="0"/>
              <a:cs typeface="Arial" pitchFamily="34" charset="0"/>
            </a:endParaRPr>
          </a:p>
        </p:txBody>
      </p:sp>
      <p:pic>
        <p:nvPicPr>
          <p:cNvPr id="52229" name="Picture 5" descr="C:\Users\Lance\Desktop\Box-Botto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489448"/>
            <a:ext cx="9144000" cy="13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523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09600" y="914400"/>
            <a:ext cx="8320644" cy="523220"/>
          </a:xfrm>
          <a:prstGeom prst="rect">
            <a:avLst/>
          </a:prstGeom>
          <a:noFill/>
        </p:spPr>
        <p:txBody>
          <a:bodyPr wrap="square" rtlCol="0">
            <a:spAutoFit/>
          </a:bodyPr>
          <a:lstStyle/>
          <a:p>
            <a:r>
              <a:rPr lang="en-US" sz="2800" b="1" dirty="0" smtClean="0">
                <a:latin typeface="Arial" pitchFamily="34" charset="0"/>
                <a:cs typeface="Arial" pitchFamily="34" charset="0"/>
              </a:rPr>
              <a:t>Containerboard Production by Region</a:t>
            </a:r>
            <a:endParaRPr lang="en-US" sz="2800" b="1" dirty="0">
              <a:latin typeface="Arial" pitchFamily="34" charset="0"/>
              <a:cs typeface="Arial" pitchFamily="34" charset="0"/>
            </a:endParaRP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10</a:t>
            </a:fld>
            <a:endParaRPr lang="en-US" sz="1400" b="1" dirty="0">
              <a:solidFill>
                <a:schemeClr val="bg1">
                  <a:lumMod val="65000"/>
                </a:schemeClr>
              </a:solidFill>
              <a:effectLst/>
              <a:latin typeface="Arial" pitchFamily="34" charset="0"/>
              <a:cs typeface="Arial" pitchFamily="34" charset="0"/>
            </a:endParaRPr>
          </a:p>
        </p:txBody>
      </p:sp>
      <p:sp>
        <p:nvSpPr>
          <p:cNvPr id="10" name="TextBox 9"/>
          <p:cNvSpPr txBox="1"/>
          <p:nvPr/>
        </p:nvSpPr>
        <p:spPr>
          <a:xfrm>
            <a:off x="76200" y="6447710"/>
            <a:ext cx="3429000" cy="276999"/>
          </a:xfrm>
          <a:prstGeom prst="rect">
            <a:avLst/>
          </a:prstGeom>
          <a:noFill/>
        </p:spPr>
        <p:txBody>
          <a:bodyPr wrap="square" rtlCol="0">
            <a:spAutoFit/>
          </a:bodyPr>
          <a:lstStyle/>
          <a:p>
            <a:r>
              <a:rPr lang="en-US" sz="1200" dirty="0" smtClean="0"/>
              <a:t>Source:  RISI and Vertical Research Partners </a:t>
            </a:r>
            <a:endParaRPr lang="en-US" sz="1200" dirty="0"/>
          </a:p>
        </p:txBody>
      </p:sp>
      <p:graphicFrame>
        <p:nvGraphicFramePr>
          <p:cNvPr id="11" name="Chart 10"/>
          <p:cNvGraphicFramePr>
            <a:graphicFrameLocks/>
          </p:cNvGraphicFramePr>
          <p:nvPr>
            <p:extLst>
              <p:ext uri="{D42A27DB-BD31-4B8C-83A1-F6EECF244321}">
                <p14:modId xmlns:p14="http://schemas.microsoft.com/office/powerpoint/2010/main" val="3174432683"/>
              </p:ext>
            </p:extLst>
          </p:nvPr>
        </p:nvGraphicFramePr>
        <p:xfrm>
          <a:off x="381000" y="1676400"/>
          <a:ext cx="8382000" cy="46291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32677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79912" y="914400"/>
            <a:ext cx="8320644" cy="523220"/>
          </a:xfrm>
          <a:prstGeom prst="rect">
            <a:avLst/>
          </a:prstGeom>
          <a:noFill/>
        </p:spPr>
        <p:txBody>
          <a:bodyPr wrap="square" rtlCol="0">
            <a:spAutoFit/>
          </a:bodyPr>
          <a:lstStyle/>
          <a:p>
            <a:r>
              <a:rPr lang="en-US" sz="2800" b="1" dirty="0" smtClean="0">
                <a:latin typeface="Arial" pitchFamily="34" charset="0"/>
                <a:cs typeface="Arial" pitchFamily="34" charset="0"/>
              </a:rPr>
              <a:t>Global Containerboard Capacity</a:t>
            </a:r>
            <a:endParaRPr lang="en-US" sz="2800" b="1" dirty="0">
              <a:latin typeface="Arial" pitchFamily="34" charset="0"/>
              <a:cs typeface="Arial" pitchFamily="34" charset="0"/>
            </a:endParaRP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11</a:t>
            </a:fld>
            <a:endParaRPr lang="en-US" sz="1400" b="1" dirty="0">
              <a:solidFill>
                <a:schemeClr val="bg1">
                  <a:lumMod val="65000"/>
                </a:schemeClr>
              </a:solidFill>
              <a:effectLst/>
              <a:latin typeface="Arial" pitchFamily="34" charset="0"/>
              <a:cs typeface="Arial" pitchFamily="34" charset="0"/>
            </a:endParaRPr>
          </a:p>
        </p:txBody>
      </p:sp>
      <p:sp>
        <p:nvSpPr>
          <p:cNvPr id="45" name="TextBox 44"/>
          <p:cNvSpPr txBox="1"/>
          <p:nvPr/>
        </p:nvSpPr>
        <p:spPr>
          <a:xfrm>
            <a:off x="76200" y="6447710"/>
            <a:ext cx="3429000" cy="276999"/>
          </a:xfrm>
          <a:prstGeom prst="rect">
            <a:avLst/>
          </a:prstGeom>
          <a:noFill/>
        </p:spPr>
        <p:txBody>
          <a:bodyPr wrap="square" rtlCol="0">
            <a:spAutoFit/>
          </a:bodyPr>
          <a:lstStyle/>
          <a:p>
            <a:r>
              <a:rPr lang="en-US" sz="1200" dirty="0" smtClean="0"/>
              <a:t>Source: RISI and Vertical Research Partners  </a:t>
            </a:r>
            <a:endParaRPr lang="en-US" sz="1200" dirty="0"/>
          </a:p>
        </p:txBody>
      </p:sp>
      <p:graphicFrame>
        <p:nvGraphicFramePr>
          <p:cNvPr id="10" name="Chart 9"/>
          <p:cNvGraphicFramePr>
            <a:graphicFrameLocks/>
          </p:cNvGraphicFramePr>
          <p:nvPr>
            <p:extLst>
              <p:ext uri="{D42A27DB-BD31-4B8C-83A1-F6EECF244321}">
                <p14:modId xmlns:p14="http://schemas.microsoft.com/office/powerpoint/2010/main" val="1193799749"/>
              </p:ext>
            </p:extLst>
          </p:nvPr>
        </p:nvGraphicFramePr>
        <p:xfrm>
          <a:off x="162882" y="1752600"/>
          <a:ext cx="8737673" cy="46951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22555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United States OCC Market</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12</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a:t>
            </a:r>
            <a:r>
              <a:rPr lang="en-US" sz="1000" dirty="0" err="1" smtClean="0"/>
              <a:t>Fibre</a:t>
            </a:r>
            <a:r>
              <a:rPr lang="en-US" sz="1000" dirty="0" smtClean="0"/>
              <a:t> Box Association, AF&amp;PA</a:t>
            </a:r>
            <a:r>
              <a:rPr lang="en-US" sz="1000" dirty="0"/>
              <a:t>, US Department of Commerce, Bureau of the Census</a:t>
            </a:r>
            <a:endParaRPr lang="en-US" sz="1000" b="1" dirty="0"/>
          </a:p>
        </p:txBody>
      </p:sp>
      <p:graphicFrame>
        <p:nvGraphicFramePr>
          <p:cNvPr id="8" name="Chart 7"/>
          <p:cNvGraphicFramePr>
            <a:graphicFrameLocks noChangeAspect="1"/>
          </p:cNvGraphicFramePr>
          <p:nvPr>
            <p:extLst>
              <p:ext uri="{D42A27DB-BD31-4B8C-83A1-F6EECF244321}">
                <p14:modId xmlns:p14="http://schemas.microsoft.com/office/powerpoint/2010/main" val="330125099"/>
              </p:ext>
            </p:extLst>
          </p:nvPr>
        </p:nvGraphicFramePr>
        <p:xfrm>
          <a:off x="914400" y="1828800"/>
          <a:ext cx="7315200"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8424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Global Containerboard Supply Chain</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13</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RISI</a:t>
            </a:r>
            <a:endParaRPr lang="en-US" sz="1000"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19" y="1679416"/>
            <a:ext cx="8696325" cy="470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469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Global OCC Recovery Rates</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14</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RISI</a:t>
            </a:r>
            <a:endParaRPr lang="en-US" sz="1000" b="1" dirty="0"/>
          </a:p>
        </p:txBody>
      </p:sp>
      <p:graphicFrame>
        <p:nvGraphicFramePr>
          <p:cNvPr id="8" name="Chart 7"/>
          <p:cNvGraphicFramePr>
            <a:graphicFrameLocks noChangeAspect="1"/>
          </p:cNvGraphicFramePr>
          <p:nvPr>
            <p:extLst>
              <p:ext uri="{D42A27DB-BD31-4B8C-83A1-F6EECF244321}">
                <p14:modId xmlns:p14="http://schemas.microsoft.com/office/powerpoint/2010/main" val="2212131219"/>
              </p:ext>
            </p:extLst>
          </p:nvPr>
        </p:nvGraphicFramePr>
        <p:xfrm>
          <a:off x="914400" y="1828800"/>
          <a:ext cx="7315200"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4662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603648"/>
            <a:ext cx="8077200" cy="954107"/>
          </a:xfrm>
          <a:prstGeom prst="rect">
            <a:avLst/>
          </a:prstGeom>
          <a:noFill/>
        </p:spPr>
        <p:txBody>
          <a:bodyPr wrap="square" rtlCol="0">
            <a:spAutoFit/>
          </a:bodyPr>
          <a:lstStyle/>
          <a:p>
            <a:r>
              <a:rPr lang="en-US" sz="2800" b="1" dirty="0" smtClean="0">
                <a:latin typeface="Arial" pitchFamily="34" charset="0"/>
                <a:cs typeface="Arial" pitchFamily="34" charset="0"/>
              </a:rPr>
              <a:t>Recovery Rates of OCC in China as Percent of Production </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15</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RISI</a:t>
            </a:r>
            <a:endParaRPr lang="en-US" sz="1000" b="1" dirty="0"/>
          </a:p>
        </p:txBody>
      </p:sp>
      <p:graphicFrame>
        <p:nvGraphicFramePr>
          <p:cNvPr id="8" name="Chart 7"/>
          <p:cNvGraphicFramePr>
            <a:graphicFrameLocks noChangeAspect="1"/>
          </p:cNvGraphicFramePr>
          <p:nvPr>
            <p:extLst>
              <p:ext uri="{D42A27DB-BD31-4B8C-83A1-F6EECF244321}">
                <p14:modId xmlns:p14="http://schemas.microsoft.com/office/powerpoint/2010/main" val="562699162"/>
              </p:ext>
            </p:extLst>
          </p:nvPr>
        </p:nvGraphicFramePr>
        <p:xfrm>
          <a:off x="914400" y="1828800"/>
          <a:ext cx="7315200"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4662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German &amp; US OCC Prices in USD</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16</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RISI</a:t>
            </a:r>
            <a:endParaRPr lang="en-US" sz="1000" b="1" dirty="0"/>
          </a:p>
        </p:txBody>
      </p:sp>
      <p:graphicFrame>
        <p:nvGraphicFramePr>
          <p:cNvPr id="9" name="Chart 8"/>
          <p:cNvGraphicFramePr>
            <a:graphicFrameLocks/>
          </p:cNvGraphicFramePr>
          <p:nvPr>
            <p:extLst>
              <p:ext uri="{D42A27DB-BD31-4B8C-83A1-F6EECF244321}">
                <p14:modId xmlns:p14="http://schemas.microsoft.com/office/powerpoint/2010/main" val="2093590098"/>
              </p:ext>
            </p:extLst>
          </p:nvPr>
        </p:nvGraphicFramePr>
        <p:xfrm>
          <a:off x="152400" y="1752600"/>
          <a:ext cx="8610600" cy="4381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4662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Fiber Cost Per Ton of Containerboard</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17</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Plum Creek, RISI and VRP Estimates</a:t>
            </a:r>
            <a:endParaRPr lang="en-US" sz="1000" b="1" dirty="0"/>
          </a:p>
        </p:txBody>
      </p:sp>
      <p:graphicFrame>
        <p:nvGraphicFramePr>
          <p:cNvPr id="8" name="Chart 7"/>
          <p:cNvGraphicFramePr>
            <a:graphicFrameLocks noChangeAspect="1"/>
          </p:cNvGraphicFramePr>
          <p:nvPr>
            <p:extLst>
              <p:ext uri="{D42A27DB-BD31-4B8C-83A1-F6EECF244321}">
                <p14:modId xmlns:p14="http://schemas.microsoft.com/office/powerpoint/2010/main" val="3657292817"/>
              </p:ext>
            </p:extLst>
          </p:nvPr>
        </p:nvGraphicFramePr>
        <p:xfrm>
          <a:off x="914400" y="1828800"/>
          <a:ext cx="7315200"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7003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09600" y="914400"/>
            <a:ext cx="8320644" cy="523220"/>
          </a:xfrm>
          <a:prstGeom prst="rect">
            <a:avLst/>
          </a:prstGeom>
          <a:noFill/>
        </p:spPr>
        <p:txBody>
          <a:bodyPr wrap="square" rtlCol="0">
            <a:spAutoFit/>
          </a:bodyPr>
          <a:lstStyle/>
          <a:p>
            <a:r>
              <a:rPr lang="en-US" sz="2800" b="1" dirty="0" smtClean="0">
                <a:latin typeface="Arial" pitchFamily="34" charset="0"/>
                <a:cs typeface="Arial" pitchFamily="34" charset="0"/>
              </a:rPr>
              <a:t>Mill Cash Production Cost, Europe vs. ROW</a:t>
            </a:r>
            <a:endParaRPr lang="en-US" sz="2800" b="1" dirty="0">
              <a:latin typeface="Arial" pitchFamily="34" charset="0"/>
              <a:cs typeface="Arial" pitchFamily="34" charset="0"/>
            </a:endParaRP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18</a:t>
            </a:fld>
            <a:endParaRPr lang="en-US" sz="1400" b="1" dirty="0">
              <a:solidFill>
                <a:schemeClr val="bg1">
                  <a:lumMod val="65000"/>
                </a:schemeClr>
              </a:solidFill>
              <a:effectLst/>
              <a:latin typeface="Arial" pitchFamily="34" charset="0"/>
              <a:cs typeface="Arial" pitchFamily="34" charset="0"/>
            </a:endParaRPr>
          </a:p>
        </p:txBody>
      </p:sp>
      <p:sp>
        <p:nvSpPr>
          <p:cNvPr id="11" name="TextBox 10"/>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RISI</a:t>
            </a:r>
            <a:endParaRPr lang="en-US" sz="1000" b="1" dirty="0"/>
          </a:p>
        </p:txBody>
      </p:sp>
      <p:sp>
        <p:nvSpPr>
          <p:cNvPr id="12" name="TextBox 11"/>
          <p:cNvSpPr txBox="1"/>
          <p:nvPr/>
        </p:nvSpPr>
        <p:spPr>
          <a:xfrm>
            <a:off x="290945" y="5105400"/>
            <a:ext cx="5562600" cy="246221"/>
          </a:xfrm>
          <a:prstGeom prst="rect">
            <a:avLst/>
          </a:prstGeom>
          <a:noFill/>
        </p:spPr>
        <p:txBody>
          <a:bodyPr wrap="square" rtlCol="0">
            <a:spAutoFit/>
          </a:bodyPr>
          <a:lstStyle/>
          <a:p>
            <a:r>
              <a:rPr lang="en-US" sz="1000" b="1" dirty="0" smtClean="0"/>
              <a:t>Note:</a:t>
            </a:r>
            <a:r>
              <a:rPr lang="en-US" sz="1000" dirty="0" smtClean="0"/>
              <a:t> All costs per short ton.</a:t>
            </a:r>
            <a:endParaRPr lang="en-US" sz="1000" b="1" dirty="0"/>
          </a:p>
        </p:txBody>
      </p:sp>
      <p:graphicFrame>
        <p:nvGraphicFramePr>
          <p:cNvPr id="15" name="Chart 14"/>
          <p:cNvGraphicFramePr>
            <a:graphicFrameLocks noChangeAspect="1"/>
          </p:cNvGraphicFramePr>
          <p:nvPr>
            <p:extLst>
              <p:ext uri="{D42A27DB-BD31-4B8C-83A1-F6EECF244321}">
                <p14:modId xmlns:p14="http://schemas.microsoft.com/office/powerpoint/2010/main" val="1889267696"/>
              </p:ext>
            </p:extLst>
          </p:nvPr>
        </p:nvGraphicFramePr>
        <p:xfrm>
          <a:off x="223652" y="2362201"/>
          <a:ext cx="4237463" cy="2895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noChangeAspect="1"/>
          </p:cNvGraphicFramePr>
          <p:nvPr>
            <p:extLst>
              <p:ext uri="{D42A27DB-BD31-4B8C-83A1-F6EECF244321}">
                <p14:modId xmlns:p14="http://schemas.microsoft.com/office/powerpoint/2010/main" val="4270524776"/>
              </p:ext>
            </p:extLst>
          </p:nvPr>
        </p:nvGraphicFramePr>
        <p:xfrm>
          <a:off x="4612574" y="2366012"/>
          <a:ext cx="4231886" cy="289178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07364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OCC Imports</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19</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RISI</a:t>
            </a:r>
            <a:endParaRPr lang="en-US" sz="1000" b="1" dirty="0"/>
          </a:p>
        </p:txBody>
      </p:sp>
      <p:graphicFrame>
        <p:nvGraphicFramePr>
          <p:cNvPr id="8" name="Chart 7"/>
          <p:cNvGraphicFramePr>
            <a:graphicFrameLocks noChangeAspect="1"/>
          </p:cNvGraphicFramePr>
          <p:nvPr>
            <p:extLst>
              <p:ext uri="{D42A27DB-BD31-4B8C-83A1-F6EECF244321}">
                <p14:modId xmlns:p14="http://schemas.microsoft.com/office/powerpoint/2010/main" val="346833466"/>
              </p:ext>
            </p:extLst>
          </p:nvPr>
        </p:nvGraphicFramePr>
        <p:xfrm>
          <a:off x="914400" y="1828800"/>
          <a:ext cx="7315200" cy="438912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6324600" y="3200400"/>
            <a:ext cx="2118756" cy="1200329"/>
          </a:xfrm>
          <a:prstGeom prst="rect">
            <a:avLst/>
          </a:prstGeom>
          <a:solidFill>
            <a:schemeClr val="bg1"/>
          </a:solidFill>
          <a:ln>
            <a:solidFill>
              <a:schemeClr val="tx1"/>
            </a:solidFill>
          </a:ln>
          <a:effectLst>
            <a:outerShdw blurRad="50800" dist="165100" dir="2700000" sx="106000" sy="106000" algn="tl" rotWithShape="0">
              <a:prstClr val="black">
                <a:alpha val="40000"/>
              </a:prstClr>
            </a:outerShdw>
          </a:effectLst>
        </p:spPr>
        <p:txBody>
          <a:bodyPr wrap="square" rtlCol="0">
            <a:spAutoFit/>
          </a:bodyPr>
          <a:lstStyle/>
          <a:p>
            <a:pPr algn="ctr"/>
            <a:r>
              <a:rPr lang="en-US" dirty="0" smtClean="0"/>
              <a:t>In 2010, North America and Europe equally supplied the Asian shortfall.</a:t>
            </a:r>
            <a:endParaRPr lang="en-US" dirty="0"/>
          </a:p>
        </p:txBody>
      </p:sp>
    </p:spTree>
    <p:extLst>
      <p:ext uri="{BB962C8B-B14F-4D97-AF65-F5344CB8AC3E}">
        <p14:creationId xmlns:p14="http://schemas.microsoft.com/office/powerpoint/2010/main" val="3318497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862870"/>
          </a:xfrm>
          <a:prstGeom prst="rect">
            <a:avLst/>
          </a:prstGeom>
          <a:noFill/>
        </p:spPr>
        <p:txBody>
          <a:bodyPr wrap="square" rtlCol="0">
            <a:spAutoFit/>
          </a:bodyPr>
          <a:lstStyle/>
          <a:p>
            <a:pPr>
              <a:spcAft>
                <a:spcPts val="600"/>
              </a:spcAft>
            </a:pPr>
            <a:r>
              <a:rPr lang="en-US" sz="1000" b="1" dirty="0">
                <a:latin typeface="Arial" pitchFamily="34" charset="0"/>
                <a:cs typeface="Arial" pitchFamily="34" charset="0"/>
              </a:rPr>
              <a:t>Analyst Certification</a:t>
            </a:r>
            <a:endParaRPr lang="en-US" sz="1000" dirty="0">
              <a:latin typeface="Arial" pitchFamily="34" charset="0"/>
              <a:cs typeface="Arial" pitchFamily="34" charset="0"/>
            </a:endParaRPr>
          </a:p>
          <a:p>
            <a:pPr>
              <a:spcAft>
                <a:spcPts val="600"/>
              </a:spcAft>
            </a:pPr>
            <a:r>
              <a:rPr lang="en-US" sz="1000" dirty="0">
                <a:latin typeface="Arial" pitchFamily="34" charset="0"/>
                <a:cs typeface="Arial" pitchFamily="34" charset="0"/>
              </a:rPr>
              <a:t>Vertical Research Partners analyst(s) whose name(s) appears on the front page of this research report hereby certifies that the recommendations and opinions expressed in the research report accurately reflect the research analyst's personal views about any and all of the subject securities or issues discussed herein.</a:t>
            </a:r>
          </a:p>
          <a:p>
            <a:pPr>
              <a:spcAft>
                <a:spcPts val="600"/>
              </a:spcAft>
            </a:pPr>
            <a:r>
              <a:rPr lang="en-US" sz="1000" b="1" dirty="0">
                <a:latin typeface="Arial" pitchFamily="34" charset="0"/>
                <a:cs typeface="Arial" pitchFamily="34" charset="0"/>
              </a:rPr>
              <a:t>Transacting Disclosures</a:t>
            </a:r>
            <a:endParaRPr lang="en-US" sz="1000" dirty="0">
              <a:latin typeface="Arial" pitchFamily="34" charset="0"/>
              <a:cs typeface="Arial" pitchFamily="34" charset="0"/>
            </a:endParaRPr>
          </a:p>
          <a:p>
            <a:pPr>
              <a:spcAft>
                <a:spcPts val="600"/>
              </a:spcAft>
            </a:pPr>
            <a:r>
              <a:rPr lang="en-US" sz="1000" dirty="0">
                <a:latin typeface="Arial" pitchFamily="34" charset="0"/>
                <a:cs typeface="Arial" pitchFamily="34" charset="0"/>
              </a:rPr>
              <a:t>Vertical Research Partners is not a broker dealer, so does not trade or carry proprietary positions with firm capital in any covered or other stocks. We have fully flexible payment mechanisms available to our institutional clients, including CSA and CCAs in place with all larger broker dealers and execution-only firms in the US.</a:t>
            </a:r>
          </a:p>
          <a:p>
            <a:pPr>
              <a:spcAft>
                <a:spcPts val="600"/>
              </a:spcAft>
            </a:pPr>
            <a:r>
              <a:rPr lang="en-US" sz="1000" dirty="0">
                <a:latin typeface="Arial" pitchFamily="34" charset="0"/>
                <a:cs typeface="Arial" pitchFamily="34" charset="0"/>
              </a:rPr>
              <a:t>Employees and partners of Vertical Research Partners LLC may from time to time, own beneficial positions in securities we publish on. Vertical Research Partners' employees and partners are prohibited from transacting in such securities within 48 hours of a change in recommendation. All employee and partner transactions in covered securities are required to be pre-approved and monitored by VRP LLC.</a:t>
            </a:r>
          </a:p>
          <a:p>
            <a:pPr>
              <a:spcAft>
                <a:spcPts val="600"/>
              </a:spcAft>
            </a:pPr>
            <a:r>
              <a:rPr lang="en-US" sz="1000" b="1" dirty="0">
                <a:latin typeface="Arial" pitchFamily="34" charset="0"/>
                <a:cs typeface="Arial" pitchFamily="34" charset="0"/>
              </a:rPr>
              <a:t>Other Disclosures</a:t>
            </a:r>
            <a:endParaRPr lang="en-US" sz="1000" dirty="0">
              <a:latin typeface="Arial" pitchFamily="34" charset="0"/>
              <a:cs typeface="Arial" pitchFamily="34" charset="0"/>
            </a:endParaRPr>
          </a:p>
          <a:p>
            <a:pPr>
              <a:spcAft>
                <a:spcPts val="600"/>
              </a:spcAft>
            </a:pPr>
            <a:r>
              <a:rPr lang="en-US" sz="1000" dirty="0">
                <a:latin typeface="Arial" pitchFamily="34" charset="0"/>
                <a:cs typeface="Arial" pitchFamily="34" charset="0"/>
              </a:rPr>
              <a:t>Although the information contained herein has been obtained from sources we believe to be reliable, the accuracy and completeness of such information and the opinions expressed herein cannot be guaranteed. The information and opinions contained herein are subject to change without notice, and Vertical Research Partners, LLC assumes no responsibility to update or amend any information or opinions contained herein. Copyright </a:t>
            </a:r>
            <a:r>
              <a:rPr lang="en-US" sz="1000" dirty="0" smtClean="0">
                <a:latin typeface="Arial" pitchFamily="34" charset="0"/>
                <a:cs typeface="Arial" pitchFamily="34" charset="0"/>
              </a:rPr>
              <a:t>2012 </a:t>
            </a:r>
            <a:r>
              <a:rPr lang="en-US" sz="1000" dirty="0">
                <a:latin typeface="Arial" pitchFamily="34" charset="0"/>
                <a:cs typeface="Arial" pitchFamily="34" charset="0"/>
              </a:rPr>
              <a:t>Vertical Research Partners, LLC. All rights reserved. All material presented in this document, unless specifically indicated otherwise, is under copyright to Vertical Research Partners, LLC.  None of the material, nor its content, nor any copy of it, may be altered in any way, or transmitted to or distributed to any other party, without the prior express written permission of Vertical Research Partners, LLC. This report is limited for the sole use of clients of Vertical Research Partners, LLC.  Authorized users have received an encryption decoder with regulates and monitors the access to Vertical Research Partners content.  Any distribution of the content produced by Vertical Research Partners, LLC will violate the understanding of the terms of our relationship. The content of Vertical Research Partners website and reports is provided as general and impersonalized investment information and commentary does not constitute a specific recommendation or solicitation that you should purchase or sell any particular security or investment advisory services.  Vertical Research Partners is not responsible for trades executed by subscribers to its content. Third-party data providers make no warranties or representations of any kind relating to the accuracy, completeness, or timeliness of the data they provide and shall not have liability for any damages of any kind relating to such data. Vertical Research Partners, LLC does not provide individually tailored investment advice.  Vertical Research Partners’ research has been prepared without regard to the individual financial circumstances and objectives of persons who receive it. The securities/instruments discussed in Vertical Research Partners’ research may not be suitable for all investors.  Vertical Research Partners, LLC recommends that investors independently evaluate particular investments and strategies, and encourages investors to seek the advice of a financial adviser.  The appropriateness of a particular investment or strategy will depend on an investor’s individual circumstances and objectives. The securities, instruments or strategies discussed in Vertical Research Partners, LLC reports may not be suitable for all investors.</a:t>
            </a:r>
          </a:p>
        </p:txBody>
      </p:sp>
      <p:sp>
        <p:nvSpPr>
          <p:cNvPr id="5" name="TextBox 4"/>
          <p:cNvSpPr txBox="1"/>
          <p:nvPr/>
        </p:nvSpPr>
        <p:spPr>
          <a:xfrm>
            <a:off x="0" y="228600"/>
            <a:ext cx="7467600" cy="369332"/>
          </a:xfrm>
          <a:prstGeom prst="rect">
            <a:avLst/>
          </a:prstGeom>
          <a:noFill/>
        </p:spPr>
        <p:txBody>
          <a:bodyPr wrap="square" rtlCol="0">
            <a:spAutoFit/>
          </a:bodyPr>
          <a:lstStyle/>
          <a:p>
            <a:r>
              <a:rPr lang="en-US" b="1" dirty="0" smtClean="0">
                <a:latin typeface="Arial" pitchFamily="34" charset="0"/>
                <a:cs typeface="Arial" pitchFamily="34" charset="0"/>
              </a:rPr>
              <a:t>Disclosures</a:t>
            </a:r>
            <a:endParaRPr lang="en-US" b="1" dirty="0">
              <a:latin typeface="Arial" pitchFamily="34" charset="0"/>
              <a:cs typeface="Arial" pitchFamily="34" charset="0"/>
            </a:endParaRPr>
          </a:p>
        </p:txBody>
      </p:sp>
      <p:cxnSp>
        <p:nvCxnSpPr>
          <p:cNvPr id="6" name="Straight Connector 5"/>
          <p:cNvCxnSpPr/>
          <p:nvPr/>
        </p:nvCxnSpPr>
        <p:spPr>
          <a:xfrm>
            <a:off x="0" y="609600"/>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483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a:latin typeface="Arial" pitchFamily="34" charset="0"/>
                <a:cs typeface="Arial" pitchFamily="34" charset="0"/>
              </a:rPr>
              <a:t>Where to Build New </a:t>
            </a:r>
            <a:r>
              <a:rPr lang="en-US" sz="2800" b="1" dirty="0" err="1">
                <a:latin typeface="Arial" pitchFamily="34" charset="0"/>
                <a:cs typeface="Arial" pitchFamily="34" charset="0"/>
              </a:rPr>
              <a:t>Kraftliner</a:t>
            </a:r>
            <a:r>
              <a:rPr lang="en-US" sz="2800" b="1" dirty="0">
                <a:latin typeface="Arial" pitchFamily="34" charset="0"/>
                <a:cs typeface="Arial" pitchFamily="34" charset="0"/>
              </a:rPr>
              <a:t>?</a:t>
            </a:r>
            <a:endParaRPr lang="en-US" sz="2800" b="1" dirty="0" smtClean="0">
              <a:latin typeface="Arial" pitchFamily="34" charset="0"/>
              <a:cs typeface="Arial" pitchFamily="34" charset="0"/>
            </a:endParaRP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20</a:t>
            </a:fld>
            <a:endParaRPr lang="en-US" sz="1400" b="1" dirty="0">
              <a:solidFill>
                <a:schemeClr val="bg1">
                  <a:lumMod val="65000"/>
                </a:schemeClr>
              </a:solidFill>
              <a:effectLst/>
              <a:latin typeface="Arial" pitchFamily="34" charset="0"/>
              <a:cs typeface="Arial" pitchFamily="34" charset="0"/>
            </a:endParaRPr>
          </a:p>
        </p:txBody>
      </p:sp>
      <p:sp>
        <p:nvSpPr>
          <p:cNvPr id="2" name="TextBox 1"/>
          <p:cNvSpPr txBox="1"/>
          <p:nvPr/>
        </p:nvSpPr>
        <p:spPr>
          <a:xfrm>
            <a:off x="533400" y="1981200"/>
            <a:ext cx="8001000" cy="4678204"/>
          </a:xfrm>
          <a:prstGeom prst="rect">
            <a:avLst/>
          </a:prstGeom>
          <a:noFill/>
        </p:spPr>
        <p:txBody>
          <a:bodyPr wrap="square" rtlCol="0">
            <a:spAutoFit/>
          </a:bodyPr>
          <a:lstStyle/>
          <a:p>
            <a:pPr marL="285750" indent="-285750">
              <a:buFont typeface="Arial" pitchFamily="34" charset="0"/>
              <a:buChar char="•"/>
            </a:pPr>
            <a:r>
              <a:rPr lang="en-US" sz="2800" b="1" dirty="0" smtClean="0"/>
              <a:t>Canada</a:t>
            </a:r>
            <a:r>
              <a:rPr lang="en-US" sz="2800" dirty="0" smtClean="0"/>
              <a:t> </a:t>
            </a:r>
            <a:r>
              <a:rPr lang="en-US" sz="2800" dirty="0"/>
              <a:t>– Insufficient Fiber, Slow-Growing Trees, Pine Beetle Issue, High Costs</a:t>
            </a:r>
          </a:p>
          <a:p>
            <a:pPr marL="285750" indent="-285750">
              <a:buFont typeface="Arial" pitchFamily="34" charset="0"/>
              <a:buChar char="•"/>
            </a:pPr>
            <a:r>
              <a:rPr lang="en-US" sz="2800" b="1" dirty="0" smtClean="0"/>
              <a:t>Latin </a:t>
            </a:r>
            <a:r>
              <a:rPr lang="en-US" sz="2800" b="1" dirty="0"/>
              <a:t>America / Asia </a:t>
            </a:r>
            <a:r>
              <a:rPr lang="en-US" sz="2800" dirty="0"/>
              <a:t>– Almost Totally Hardwood-based (ex. Chile, Southern Brazil and NZ)</a:t>
            </a:r>
          </a:p>
          <a:p>
            <a:pPr marL="285750" indent="-285750">
              <a:buFont typeface="Arial" pitchFamily="34" charset="0"/>
              <a:buChar char="•"/>
            </a:pPr>
            <a:r>
              <a:rPr lang="en-US" sz="2800" b="1" dirty="0" smtClean="0"/>
              <a:t>Scandinavia/Central </a:t>
            </a:r>
            <a:r>
              <a:rPr lang="en-US" sz="2800" b="1" dirty="0"/>
              <a:t>Europe </a:t>
            </a:r>
            <a:r>
              <a:rPr lang="en-US" sz="2800" dirty="0"/>
              <a:t>– Possible, competing fiber demands (energy), sustained yield</a:t>
            </a:r>
          </a:p>
          <a:p>
            <a:pPr marL="285750" indent="-285750">
              <a:buFont typeface="Arial" pitchFamily="34" charset="0"/>
              <a:buChar char="•"/>
            </a:pPr>
            <a:r>
              <a:rPr lang="en-US" sz="2800" b="1" dirty="0" smtClean="0"/>
              <a:t>Russia</a:t>
            </a:r>
            <a:r>
              <a:rPr lang="en-US" sz="2800" dirty="0" smtClean="0"/>
              <a:t> </a:t>
            </a:r>
            <a:r>
              <a:rPr lang="en-US" sz="2800" dirty="0"/>
              <a:t>– Clearly part of the Solution, but there are Infrastructure and Capital Constraints</a:t>
            </a:r>
          </a:p>
          <a:p>
            <a:pPr marL="285750" indent="-285750">
              <a:buFont typeface="Arial" pitchFamily="34" charset="0"/>
              <a:buChar char="•"/>
            </a:pPr>
            <a:r>
              <a:rPr lang="en-US" sz="2800" b="1" dirty="0" smtClean="0"/>
              <a:t>US </a:t>
            </a:r>
            <a:r>
              <a:rPr lang="en-US" sz="2800" b="1" dirty="0"/>
              <a:t>South </a:t>
            </a:r>
            <a:r>
              <a:rPr lang="en-US" sz="2800" dirty="0"/>
              <a:t>– Clearly part of the Solution, but Permitting takes 3-5 Years</a:t>
            </a:r>
          </a:p>
          <a:p>
            <a:endParaRPr lang="en-US" dirty="0"/>
          </a:p>
        </p:txBody>
      </p:sp>
    </p:spTree>
    <p:extLst>
      <p:ext uri="{BB962C8B-B14F-4D97-AF65-F5344CB8AC3E}">
        <p14:creationId xmlns:p14="http://schemas.microsoft.com/office/powerpoint/2010/main" val="3659866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33400" y="2832371"/>
            <a:ext cx="8077200" cy="1200329"/>
          </a:xfrm>
          <a:prstGeom prst="rect">
            <a:avLst/>
          </a:prstGeom>
          <a:noFill/>
        </p:spPr>
        <p:txBody>
          <a:bodyPr wrap="square" rtlCol="0">
            <a:spAutoFit/>
          </a:bodyPr>
          <a:lstStyle/>
          <a:p>
            <a:pPr algn="ctr"/>
            <a:r>
              <a:rPr lang="en-US" sz="7200" b="1" dirty="0" smtClean="0">
                <a:latin typeface="Arial" pitchFamily="34" charset="0"/>
                <a:cs typeface="Arial" pitchFamily="34" charset="0"/>
              </a:rPr>
              <a:t>Tissue</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21</a:t>
            </a:fld>
            <a:endParaRPr lang="en-US" sz="1400" b="1" dirty="0">
              <a:solidFill>
                <a:schemeClr val="bg1">
                  <a:lumMod val="6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3177982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North American Tissue Market Share</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22</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RISI</a:t>
            </a:r>
            <a:endParaRPr lang="en-US" sz="1000" b="1" dirty="0"/>
          </a:p>
        </p:txBody>
      </p:sp>
      <p:pic>
        <p:nvPicPr>
          <p:cNvPr id="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694" y="1981200"/>
            <a:ext cx="8687789" cy="421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17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Tissue Capacity Changes in US and Canada</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23</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RISI</a:t>
            </a:r>
            <a:endParaRPr lang="en-US" sz="1000" b="1" dirty="0"/>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676400"/>
            <a:ext cx="8534400" cy="443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17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North American Tissue Industry</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24</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AF&amp;PA, RISI and VRP Estimates</a:t>
            </a:r>
            <a:endParaRPr lang="en-US" sz="1000" b="1"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031" y="1650699"/>
            <a:ext cx="86852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17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Tissue Private Label Market Share</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25</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Company Reports</a:t>
            </a:r>
            <a:endParaRPr lang="en-US" sz="1000" b="1" dirty="0"/>
          </a:p>
        </p:txBody>
      </p:sp>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978" y="1828800"/>
            <a:ext cx="7330044" cy="4383653"/>
          </a:xfrm>
          <a:prstGeom prst="rect">
            <a:avLst/>
          </a:prstGeom>
          <a:noFill/>
          <a:ln>
            <a:noFill/>
          </a:ln>
        </p:spPr>
      </p:pic>
    </p:spTree>
    <p:extLst>
      <p:ext uri="{BB962C8B-B14F-4D97-AF65-F5344CB8AC3E}">
        <p14:creationId xmlns:p14="http://schemas.microsoft.com/office/powerpoint/2010/main" val="129517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33400" y="2832371"/>
            <a:ext cx="8077200" cy="1200329"/>
          </a:xfrm>
          <a:prstGeom prst="rect">
            <a:avLst/>
          </a:prstGeom>
          <a:noFill/>
        </p:spPr>
        <p:txBody>
          <a:bodyPr wrap="square" rtlCol="0">
            <a:spAutoFit/>
          </a:bodyPr>
          <a:lstStyle/>
          <a:p>
            <a:pPr algn="ctr"/>
            <a:r>
              <a:rPr lang="en-US" sz="7200" b="1" dirty="0" smtClean="0">
                <a:latin typeface="Arial" pitchFamily="34" charset="0"/>
                <a:cs typeface="Arial" pitchFamily="34" charset="0"/>
              </a:rPr>
              <a:t>Pulp</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26</a:t>
            </a:fld>
            <a:endParaRPr lang="en-US" sz="1400" b="1" dirty="0">
              <a:solidFill>
                <a:schemeClr val="bg1">
                  <a:lumMod val="6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4123545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NBSK Price in USD and Euros</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27</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Bloomberg, RISI and Vertical Research Partners</a:t>
            </a:r>
            <a:endParaRPr lang="en-US" sz="1000" b="1" dirty="0"/>
          </a:p>
        </p:txBody>
      </p:sp>
      <p:graphicFrame>
        <p:nvGraphicFramePr>
          <p:cNvPr id="10" name="Chart 9"/>
          <p:cNvGraphicFramePr>
            <a:graphicFrameLocks noGrp="1"/>
          </p:cNvGraphicFramePr>
          <p:nvPr>
            <p:extLst>
              <p:ext uri="{D42A27DB-BD31-4B8C-83A1-F6EECF244321}">
                <p14:modId xmlns:p14="http://schemas.microsoft.com/office/powerpoint/2010/main" val="487797759"/>
              </p:ext>
            </p:extLst>
          </p:nvPr>
        </p:nvGraphicFramePr>
        <p:xfrm>
          <a:off x="280987" y="1728643"/>
          <a:ext cx="8582025" cy="4618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70906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28</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Pulp Expansion Projects Underway</a:t>
            </a:r>
          </a:p>
        </p:txBody>
      </p:sp>
      <p:sp>
        <p:nvSpPr>
          <p:cNvPr id="2" name="TextBox 1"/>
          <p:cNvSpPr txBox="1"/>
          <p:nvPr/>
        </p:nvSpPr>
        <p:spPr>
          <a:xfrm>
            <a:off x="687779" y="2057400"/>
            <a:ext cx="7848600" cy="3693319"/>
          </a:xfrm>
          <a:prstGeom prst="rect">
            <a:avLst/>
          </a:prstGeom>
          <a:noFill/>
        </p:spPr>
        <p:txBody>
          <a:bodyPr wrap="square" rtlCol="0">
            <a:spAutoFit/>
          </a:bodyPr>
          <a:lstStyle/>
          <a:p>
            <a:pPr marL="285750" indent="-285750">
              <a:buFont typeface="Arial" pitchFamily="34" charset="0"/>
              <a:buChar char="•"/>
            </a:pPr>
            <a:r>
              <a:rPr lang="en-US" b="1" dirty="0" smtClean="0"/>
              <a:t>2012 Ramp Up</a:t>
            </a:r>
          </a:p>
          <a:p>
            <a:pPr marL="742909" lvl="1" indent="-285750">
              <a:buFont typeface="Arial" pitchFamily="34" charset="0"/>
              <a:buChar char="•"/>
            </a:pPr>
            <a:r>
              <a:rPr lang="en-US" dirty="0" smtClean="0"/>
              <a:t>CMPC – 100k </a:t>
            </a:r>
            <a:r>
              <a:rPr lang="en-US" dirty="0" err="1" smtClean="0"/>
              <a:t>Tonnes</a:t>
            </a:r>
            <a:r>
              <a:rPr lang="en-US" dirty="0" smtClean="0"/>
              <a:t> Softwood in </a:t>
            </a:r>
            <a:r>
              <a:rPr lang="en-US" dirty="0" err="1" smtClean="0"/>
              <a:t>Laja</a:t>
            </a:r>
            <a:r>
              <a:rPr lang="en-US" dirty="0" smtClean="0"/>
              <a:t>, Chile: 2012</a:t>
            </a:r>
          </a:p>
          <a:p>
            <a:pPr marL="285750" indent="-285750">
              <a:buFont typeface="Arial" pitchFamily="34" charset="0"/>
              <a:buChar char="•"/>
            </a:pPr>
            <a:r>
              <a:rPr lang="en-US" b="1" dirty="0" smtClean="0"/>
              <a:t>2013 </a:t>
            </a:r>
            <a:r>
              <a:rPr lang="en-US" b="1" dirty="0"/>
              <a:t>Ramp </a:t>
            </a:r>
            <a:r>
              <a:rPr lang="en-US" b="1" dirty="0" smtClean="0"/>
              <a:t>Up</a:t>
            </a:r>
            <a:r>
              <a:rPr lang="en-US" dirty="0"/>
              <a:t> </a:t>
            </a:r>
            <a:endParaRPr lang="en-US" dirty="0" smtClean="0"/>
          </a:p>
          <a:p>
            <a:pPr marL="742909" lvl="1" indent="-285750">
              <a:buFont typeface="Arial" pitchFamily="34" charset="0"/>
              <a:buChar char="•"/>
            </a:pPr>
            <a:r>
              <a:rPr lang="en-US" dirty="0" err="1" smtClean="0"/>
              <a:t>Ilim</a:t>
            </a:r>
            <a:r>
              <a:rPr lang="en-US" dirty="0" smtClean="0"/>
              <a:t> </a:t>
            </a:r>
            <a:r>
              <a:rPr lang="en-US" dirty="0"/>
              <a:t>(IP) – 720k </a:t>
            </a:r>
            <a:r>
              <a:rPr lang="en-US" dirty="0" err="1"/>
              <a:t>Tonnes</a:t>
            </a:r>
            <a:r>
              <a:rPr lang="en-US" dirty="0"/>
              <a:t> Softwood in Russia: 2</a:t>
            </a:r>
            <a:r>
              <a:rPr lang="en-US" baseline="30000" dirty="0"/>
              <a:t>nd</a:t>
            </a:r>
            <a:r>
              <a:rPr lang="en-US" dirty="0"/>
              <a:t> Half 2012</a:t>
            </a:r>
            <a:endParaRPr lang="en-US" b="1" dirty="0"/>
          </a:p>
          <a:p>
            <a:pPr marL="742909" lvl="1" indent="-285750">
              <a:buFont typeface="Arial" pitchFamily="34" charset="0"/>
              <a:buChar char="•"/>
            </a:pPr>
            <a:r>
              <a:rPr lang="en-US" dirty="0" smtClean="0"/>
              <a:t>Eldorado </a:t>
            </a:r>
            <a:r>
              <a:rPr lang="en-US" dirty="0" err="1" smtClean="0"/>
              <a:t>Celulose</a:t>
            </a:r>
            <a:r>
              <a:rPr lang="en-US" dirty="0" smtClean="0"/>
              <a:t> – 1,500k </a:t>
            </a:r>
            <a:r>
              <a:rPr lang="en-US" dirty="0" err="1" smtClean="0"/>
              <a:t>Tonnes</a:t>
            </a:r>
            <a:r>
              <a:rPr lang="en-US" dirty="0" smtClean="0"/>
              <a:t> Hardwood in Brazil: 1</a:t>
            </a:r>
            <a:r>
              <a:rPr lang="en-US" baseline="30000" dirty="0" smtClean="0"/>
              <a:t>st</a:t>
            </a:r>
            <a:r>
              <a:rPr lang="en-US" dirty="0" smtClean="0"/>
              <a:t> Half 2013</a:t>
            </a:r>
          </a:p>
          <a:p>
            <a:pPr marL="742909" lvl="1" indent="-285750">
              <a:buFont typeface="Arial" pitchFamily="34" charset="0"/>
              <a:buChar char="•"/>
            </a:pPr>
            <a:r>
              <a:rPr lang="en-US" dirty="0" err="1" smtClean="0"/>
              <a:t>Stora</a:t>
            </a:r>
            <a:r>
              <a:rPr lang="en-US" dirty="0" smtClean="0"/>
              <a:t>/</a:t>
            </a:r>
            <a:r>
              <a:rPr lang="en-US" dirty="0" err="1" smtClean="0"/>
              <a:t>Arauco</a:t>
            </a:r>
            <a:r>
              <a:rPr lang="en-US" dirty="0" smtClean="0"/>
              <a:t> – 1,500k </a:t>
            </a:r>
            <a:r>
              <a:rPr lang="en-US" dirty="0" err="1" smtClean="0"/>
              <a:t>Tonnes</a:t>
            </a:r>
            <a:r>
              <a:rPr lang="en-US" dirty="0" smtClean="0"/>
              <a:t> Hardwood in Uruguay: 2</a:t>
            </a:r>
            <a:r>
              <a:rPr lang="en-US" baseline="30000" dirty="0" smtClean="0"/>
              <a:t>nd</a:t>
            </a:r>
            <a:r>
              <a:rPr lang="en-US" dirty="0" smtClean="0"/>
              <a:t> Half 2013</a:t>
            </a:r>
          </a:p>
          <a:p>
            <a:pPr marL="742909" lvl="1" indent="-285750">
              <a:buFont typeface="Arial" pitchFamily="34" charset="0"/>
              <a:buChar char="•"/>
            </a:pPr>
            <a:r>
              <a:rPr lang="en-US" strike="sngStrike" dirty="0" smtClean="0"/>
              <a:t>Oji Paper – 350k </a:t>
            </a:r>
            <a:r>
              <a:rPr lang="en-US" strike="sngStrike" dirty="0" err="1" smtClean="0"/>
              <a:t>Tonnes</a:t>
            </a:r>
            <a:r>
              <a:rPr lang="en-US" strike="sngStrike" dirty="0" smtClean="0"/>
              <a:t> Hardwood in China: CANCELLED </a:t>
            </a:r>
          </a:p>
          <a:p>
            <a:pPr marL="285750" indent="-285750">
              <a:buFont typeface="Arial" pitchFamily="34" charset="0"/>
              <a:buChar char="•"/>
            </a:pPr>
            <a:r>
              <a:rPr lang="en-US" b="1" dirty="0" smtClean="0"/>
              <a:t>2014 </a:t>
            </a:r>
            <a:r>
              <a:rPr lang="en-US" b="1" dirty="0"/>
              <a:t>Ramp Up</a:t>
            </a:r>
          </a:p>
          <a:p>
            <a:pPr marL="742909" lvl="1" indent="-285750">
              <a:buFont typeface="Arial" pitchFamily="34" charset="0"/>
              <a:buChar char="•"/>
            </a:pPr>
            <a:r>
              <a:rPr lang="en-US" strike="sngStrike" dirty="0" err="1" smtClean="0"/>
              <a:t>Stora</a:t>
            </a:r>
            <a:r>
              <a:rPr lang="en-US" strike="sngStrike" dirty="0" smtClean="0"/>
              <a:t>/Guangxi – 450k </a:t>
            </a:r>
            <a:r>
              <a:rPr lang="en-US" strike="sngStrike" dirty="0" err="1" smtClean="0"/>
              <a:t>Tonnes</a:t>
            </a:r>
            <a:r>
              <a:rPr lang="en-US" strike="sngStrike" dirty="0" smtClean="0"/>
              <a:t> Hardwood in China: Delayed Until 2016?</a:t>
            </a:r>
          </a:p>
          <a:p>
            <a:pPr marL="742909" lvl="1" indent="-285750">
              <a:buFont typeface="Arial" pitchFamily="34" charset="0"/>
              <a:buChar char="•"/>
            </a:pPr>
            <a:r>
              <a:rPr lang="en-US" dirty="0" err="1" smtClean="0"/>
              <a:t>Suzano</a:t>
            </a:r>
            <a:r>
              <a:rPr lang="en-US" dirty="0" smtClean="0"/>
              <a:t> – 1,300 </a:t>
            </a:r>
            <a:r>
              <a:rPr lang="en-US" dirty="0" err="1" smtClean="0"/>
              <a:t>Tonnes</a:t>
            </a:r>
            <a:r>
              <a:rPr lang="en-US" dirty="0" smtClean="0"/>
              <a:t> Hardwood in Brazil: 2014</a:t>
            </a:r>
          </a:p>
          <a:p>
            <a:pPr marL="285750" indent="-285750">
              <a:buFont typeface="Arial" pitchFamily="34" charset="0"/>
              <a:buChar char="•"/>
            </a:pPr>
            <a:r>
              <a:rPr lang="en-US" b="1" dirty="0" smtClean="0"/>
              <a:t>2015 Ramp Up</a:t>
            </a:r>
            <a:endParaRPr lang="en-US" b="1" dirty="0"/>
          </a:p>
          <a:p>
            <a:pPr marL="742909" lvl="1" indent="-285750">
              <a:buFont typeface="Arial" pitchFamily="34" charset="0"/>
              <a:buChar char="•"/>
            </a:pPr>
            <a:r>
              <a:rPr lang="en-US" dirty="0" smtClean="0"/>
              <a:t>CMPC – 1,300k </a:t>
            </a:r>
            <a:r>
              <a:rPr lang="en-US" dirty="0" err="1" smtClean="0"/>
              <a:t>Tonnes</a:t>
            </a:r>
            <a:r>
              <a:rPr lang="en-US" dirty="0" smtClean="0"/>
              <a:t> Hardwood in Brazil: 1</a:t>
            </a:r>
            <a:r>
              <a:rPr lang="en-US" baseline="30000" dirty="0" smtClean="0"/>
              <a:t>st</a:t>
            </a:r>
            <a:r>
              <a:rPr lang="en-US" dirty="0" smtClean="0"/>
              <a:t> Half of 15</a:t>
            </a:r>
          </a:p>
          <a:p>
            <a:pPr marL="742909" lvl="1" indent="-285750">
              <a:buFont typeface="Arial" pitchFamily="34" charset="0"/>
              <a:buChar char="•"/>
            </a:pPr>
            <a:r>
              <a:rPr lang="en-US" dirty="0"/>
              <a:t>Shandong Sun – 300k </a:t>
            </a:r>
            <a:r>
              <a:rPr lang="en-US" dirty="0" err="1"/>
              <a:t>Tonnes</a:t>
            </a:r>
            <a:r>
              <a:rPr lang="en-US" dirty="0"/>
              <a:t> Hardwood in Laos – </a:t>
            </a:r>
            <a:r>
              <a:rPr lang="en-US" dirty="0" smtClean="0"/>
              <a:t>Delayed from2013   </a:t>
            </a:r>
          </a:p>
        </p:txBody>
      </p:sp>
      <p:sp>
        <p:nvSpPr>
          <p:cNvPr id="9" name="TextBox 8"/>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RISI and Vertical Research Partners Estimates</a:t>
            </a:r>
            <a:endParaRPr lang="en-US" sz="1000" b="1" dirty="0"/>
          </a:p>
        </p:txBody>
      </p:sp>
    </p:spTree>
    <p:extLst>
      <p:ext uri="{BB962C8B-B14F-4D97-AF65-F5344CB8AC3E}">
        <p14:creationId xmlns:p14="http://schemas.microsoft.com/office/powerpoint/2010/main" val="275836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33400" y="2832371"/>
            <a:ext cx="8077200" cy="1200329"/>
          </a:xfrm>
          <a:prstGeom prst="rect">
            <a:avLst/>
          </a:prstGeom>
          <a:noFill/>
        </p:spPr>
        <p:txBody>
          <a:bodyPr wrap="square" rtlCol="0">
            <a:spAutoFit/>
          </a:bodyPr>
          <a:lstStyle/>
          <a:p>
            <a:pPr algn="ctr"/>
            <a:r>
              <a:rPr lang="en-US" sz="7200" b="1" dirty="0" smtClean="0">
                <a:latin typeface="Arial" pitchFamily="34" charset="0"/>
                <a:cs typeface="Arial" pitchFamily="34" charset="0"/>
              </a:rPr>
              <a:t>Paper</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29</a:t>
            </a:fld>
            <a:endParaRPr lang="en-US" sz="1400" b="1" dirty="0">
              <a:solidFill>
                <a:schemeClr val="bg1">
                  <a:lumMod val="6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1410162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nce\Desktop\Vertical Folder\Vertical Logo\Final\VRP_Compass_Final_White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457200"/>
            <a:ext cx="8229600" cy="5668963"/>
          </a:xfrm>
        </p:spPr>
        <p:txBody>
          <a:bodyPr/>
          <a:lstStyle/>
          <a:p>
            <a:pPr marL="0" indent="0">
              <a:buNone/>
            </a:pPr>
            <a:r>
              <a:rPr lang="en-US" b="1" dirty="0" smtClean="0"/>
              <a:t>N.C. State University</a:t>
            </a:r>
          </a:p>
          <a:p>
            <a:pPr marL="0" indent="0">
              <a:buNone/>
            </a:pPr>
            <a:r>
              <a:rPr lang="en-US" dirty="0" smtClean="0"/>
              <a:t>Pulp and Paper Foundation</a:t>
            </a:r>
          </a:p>
          <a:p>
            <a:pPr marL="0" indent="0">
              <a:buNone/>
            </a:pPr>
            <a:r>
              <a:rPr lang="en-US" sz="2400" dirty="0" smtClean="0"/>
              <a:t>September 12, 2013</a:t>
            </a:r>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smtClean="0"/>
          </a:p>
          <a:p>
            <a:pPr marL="0" indent="0">
              <a:buNone/>
            </a:pPr>
            <a:endParaRPr lang="en-US" sz="800" dirty="0"/>
          </a:p>
          <a:p>
            <a:pPr marL="0" indent="0" algn="ctr">
              <a:buNone/>
            </a:pPr>
            <a:r>
              <a:rPr lang="en-US" sz="4400" b="1" dirty="0" smtClean="0"/>
              <a:t>Where Will the Best Returns </a:t>
            </a:r>
            <a:r>
              <a:rPr lang="en-US" sz="4400" b="1" dirty="0" smtClean="0"/>
              <a:t>Be Found in Paper and Forest Products?</a:t>
            </a:r>
            <a:endParaRPr lang="en-US" sz="4400" b="1" dirty="0"/>
          </a:p>
        </p:txBody>
      </p:sp>
    </p:spTree>
    <p:extLst>
      <p:ext uri="{BB962C8B-B14F-4D97-AF65-F5344CB8AC3E}">
        <p14:creationId xmlns:p14="http://schemas.microsoft.com/office/powerpoint/2010/main" val="2415737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Uncoated Free Sheet Market Share</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30</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RISI and Vertical Research Partners</a:t>
            </a:r>
            <a:endParaRPr lang="en-US" sz="1000" b="1" dirty="0"/>
          </a:p>
        </p:txBody>
      </p:sp>
      <p:graphicFrame>
        <p:nvGraphicFramePr>
          <p:cNvPr id="10" name="Chart 9"/>
          <p:cNvGraphicFramePr>
            <a:graphicFrameLocks/>
          </p:cNvGraphicFramePr>
          <p:nvPr>
            <p:extLst>
              <p:ext uri="{D42A27DB-BD31-4B8C-83A1-F6EECF244321}">
                <p14:modId xmlns:p14="http://schemas.microsoft.com/office/powerpoint/2010/main" val="656990394"/>
              </p:ext>
            </p:extLst>
          </p:nvPr>
        </p:nvGraphicFramePr>
        <p:xfrm>
          <a:off x="228600" y="2057400"/>
          <a:ext cx="4191000" cy="243840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990600" y="1676400"/>
            <a:ext cx="2590800" cy="369332"/>
          </a:xfrm>
          <a:prstGeom prst="rect">
            <a:avLst/>
          </a:prstGeom>
          <a:noFill/>
        </p:spPr>
        <p:txBody>
          <a:bodyPr wrap="square" rtlCol="0">
            <a:spAutoFit/>
          </a:bodyPr>
          <a:lstStyle/>
          <a:p>
            <a:pPr algn="ctr"/>
            <a:r>
              <a:rPr lang="en-US" b="1" dirty="0" smtClean="0"/>
              <a:t>UFS Market Share - 2000</a:t>
            </a:r>
            <a:endParaRPr lang="en-US" b="1" dirty="0"/>
          </a:p>
        </p:txBody>
      </p:sp>
      <p:sp>
        <p:nvSpPr>
          <p:cNvPr id="12" name="TextBox 11"/>
          <p:cNvSpPr txBox="1"/>
          <p:nvPr/>
        </p:nvSpPr>
        <p:spPr>
          <a:xfrm>
            <a:off x="4876800" y="2971800"/>
            <a:ext cx="3657600" cy="461665"/>
          </a:xfrm>
          <a:prstGeom prst="rect">
            <a:avLst/>
          </a:prstGeom>
          <a:noFill/>
        </p:spPr>
        <p:txBody>
          <a:bodyPr wrap="square" rtlCol="0">
            <a:spAutoFit/>
          </a:bodyPr>
          <a:lstStyle/>
          <a:p>
            <a:pPr algn="ctr"/>
            <a:r>
              <a:rPr lang="en-US" sz="2400" b="1" dirty="0" smtClean="0"/>
              <a:t>UFS Market Share - 2013</a:t>
            </a:r>
            <a:endParaRPr lang="en-US" sz="2400" b="1" dirty="0"/>
          </a:p>
        </p:txBody>
      </p:sp>
      <p:graphicFrame>
        <p:nvGraphicFramePr>
          <p:cNvPr id="14" name="Chart 13"/>
          <p:cNvGraphicFramePr>
            <a:graphicFrameLocks noChangeAspect="1"/>
          </p:cNvGraphicFramePr>
          <p:nvPr>
            <p:extLst>
              <p:ext uri="{D42A27DB-BD31-4B8C-83A1-F6EECF244321}">
                <p14:modId xmlns:p14="http://schemas.microsoft.com/office/powerpoint/2010/main" val="3558360111"/>
              </p:ext>
            </p:extLst>
          </p:nvPr>
        </p:nvGraphicFramePr>
        <p:xfrm>
          <a:off x="4133850" y="3392384"/>
          <a:ext cx="5010150" cy="254444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49010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Coated Free Sheet Market Share</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31</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RISI and Vertical Research Partners</a:t>
            </a:r>
            <a:endParaRPr lang="en-US" sz="1000" b="1" dirty="0"/>
          </a:p>
        </p:txBody>
      </p:sp>
      <p:sp>
        <p:nvSpPr>
          <p:cNvPr id="2" name="TextBox 1"/>
          <p:cNvSpPr txBox="1"/>
          <p:nvPr/>
        </p:nvSpPr>
        <p:spPr>
          <a:xfrm>
            <a:off x="685800" y="1676400"/>
            <a:ext cx="2895600" cy="369332"/>
          </a:xfrm>
          <a:prstGeom prst="rect">
            <a:avLst/>
          </a:prstGeom>
          <a:noFill/>
        </p:spPr>
        <p:txBody>
          <a:bodyPr wrap="square" rtlCol="0">
            <a:spAutoFit/>
          </a:bodyPr>
          <a:lstStyle/>
          <a:p>
            <a:pPr algn="ctr"/>
            <a:r>
              <a:rPr lang="en-US" b="1" dirty="0" smtClean="0"/>
              <a:t>Coated Market Share - 2000</a:t>
            </a:r>
            <a:endParaRPr lang="en-US" b="1" dirty="0"/>
          </a:p>
        </p:txBody>
      </p:sp>
      <p:sp>
        <p:nvSpPr>
          <p:cNvPr id="12" name="TextBox 11"/>
          <p:cNvSpPr txBox="1"/>
          <p:nvPr/>
        </p:nvSpPr>
        <p:spPr>
          <a:xfrm>
            <a:off x="4876800" y="2971800"/>
            <a:ext cx="3886200" cy="461665"/>
          </a:xfrm>
          <a:prstGeom prst="rect">
            <a:avLst/>
          </a:prstGeom>
          <a:noFill/>
        </p:spPr>
        <p:txBody>
          <a:bodyPr wrap="square" rtlCol="0">
            <a:spAutoFit/>
          </a:bodyPr>
          <a:lstStyle/>
          <a:p>
            <a:pPr algn="ctr"/>
            <a:r>
              <a:rPr lang="en-US" sz="2400" b="1" dirty="0" smtClean="0"/>
              <a:t>Coated Market Share - 2012</a:t>
            </a:r>
            <a:endParaRPr lang="en-US" sz="2400" b="1" dirty="0"/>
          </a:p>
        </p:txBody>
      </p:sp>
      <p:graphicFrame>
        <p:nvGraphicFramePr>
          <p:cNvPr id="17" name="Chart 16"/>
          <p:cNvGraphicFramePr>
            <a:graphicFrameLocks/>
          </p:cNvGraphicFramePr>
          <p:nvPr>
            <p:extLst>
              <p:ext uri="{D42A27DB-BD31-4B8C-83A1-F6EECF244321}">
                <p14:modId xmlns:p14="http://schemas.microsoft.com/office/powerpoint/2010/main" val="3269129415"/>
              </p:ext>
            </p:extLst>
          </p:nvPr>
        </p:nvGraphicFramePr>
        <p:xfrm>
          <a:off x="4360223" y="3433465"/>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extLst>
              <p:ext uri="{D42A27DB-BD31-4B8C-83A1-F6EECF244321}">
                <p14:modId xmlns:p14="http://schemas.microsoft.com/office/powerpoint/2010/main" val="1943482054"/>
              </p:ext>
            </p:extLst>
          </p:nvPr>
        </p:nvGraphicFramePr>
        <p:xfrm>
          <a:off x="281049" y="2061865"/>
          <a:ext cx="4062351" cy="235773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79296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Uncoated Free Sheet Apparent Consumption</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32</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AF&amp;PA and Vertical Research Partners</a:t>
            </a:r>
            <a:endParaRPr lang="en-US" sz="1000" b="1" dirty="0"/>
          </a:p>
        </p:txBody>
      </p:sp>
      <p:graphicFrame>
        <p:nvGraphicFramePr>
          <p:cNvPr id="14" name="Chart 13"/>
          <p:cNvGraphicFramePr>
            <a:graphicFrameLocks/>
          </p:cNvGraphicFramePr>
          <p:nvPr>
            <p:extLst>
              <p:ext uri="{D42A27DB-BD31-4B8C-83A1-F6EECF244321}">
                <p14:modId xmlns:p14="http://schemas.microsoft.com/office/powerpoint/2010/main" val="1705379839"/>
              </p:ext>
            </p:extLst>
          </p:nvPr>
        </p:nvGraphicFramePr>
        <p:xfrm>
          <a:off x="304800" y="1828800"/>
          <a:ext cx="8625444" cy="441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6388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Conclusions:</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33</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AF&amp;PA and Vertical Research Partners</a:t>
            </a:r>
            <a:endParaRPr lang="en-US" sz="1000" b="1" dirty="0"/>
          </a:p>
        </p:txBody>
      </p:sp>
      <p:sp>
        <p:nvSpPr>
          <p:cNvPr id="4" name="TextBox 3"/>
          <p:cNvSpPr txBox="1"/>
          <p:nvPr/>
        </p:nvSpPr>
        <p:spPr>
          <a:xfrm>
            <a:off x="990600" y="1828800"/>
            <a:ext cx="7391400" cy="4247317"/>
          </a:xfrm>
          <a:prstGeom prst="rect">
            <a:avLst/>
          </a:prstGeom>
          <a:noFill/>
        </p:spPr>
        <p:txBody>
          <a:bodyPr wrap="square" rtlCol="0">
            <a:spAutoFit/>
          </a:bodyPr>
          <a:lstStyle/>
          <a:p>
            <a:r>
              <a:rPr lang="en-US" b="1" dirty="0" smtClean="0"/>
              <a:t>Containerboard</a:t>
            </a:r>
            <a:r>
              <a:rPr lang="en-US" dirty="0" smtClean="0"/>
              <a:t> – Paper’s First “Real Business” Since the 1950’s (as long as OCC stays tight). Also sees benefits from (1) recent consolidation and (2) global growth in demand – that has exceeded real GDP.</a:t>
            </a:r>
          </a:p>
          <a:p>
            <a:r>
              <a:rPr lang="en-US" b="1" dirty="0" smtClean="0"/>
              <a:t>Paperboard</a:t>
            </a:r>
            <a:r>
              <a:rPr lang="en-US" dirty="0" smtClean="0"/>
              <a:t> – Crosscurrents near-term; US should maintain advantage LT.</a:t>
            </a:r>
          </a:p>
          <a:p>
            <a:r>
              <a:rPr lang="en-US" b="1" dirty="0" smtClean="0"/>
              <a:t>Market Pulp </a:t>
            </a:r>
            <a:r>
              <a:rPr lang="en-US" dirty="0" smtClean="0"/>
              <a:t>– North America could see a sustainable advantage in softwood grades. However, hardwood will continue to be pressured by Latin American capacity. One “wild card” in hardwood is currency --  a super-strong Brazilian Real almost eliminated their advantage in Spring 2011.</a:t>
            </a:r>
          </a:p>
          <a:p>
            <a:r>
              <a:rPr lang="en-US" b="1" dirty="0" smtClean="0"/>
              <a:t>Tissue</a:t>
            </a:r>
            <a:r>
              <a:rPr lang="en-US" dirty="0" smtClean="0"/>
              <a:t> – Huge secular changes in North America; good with private label.</a:t>
            </a:r>
          </a:p>
          <a:p>
            <a:r>
              <a:rPr lang="en-US" b="1" dirty="0" smtClean="0"/>
              <a:t>Printing Papers </a:t>
            </a:r>
            <a:r>
              <a:rPr lang="en-US" dirty="0" smtClean="0"/>
              <a:t>– Continued, gradual slide in uncoated free sheet (-2%-4% per year). Coated paper could fall faster, especially as effectiveness of full catalogs declines. The fate of mass-read magazines long-term is already clear; specialty “rags” will provide some relief.</a:t>
            </a:r>
          </a:p>
          <a:p>
            <a:r>
              <a:rPr lang="en-US" b="1" dirty="0" smtClean="0"/>
              <a:t>Wood is Good </a:t>
            </a:r>
            <a:r>
              <a:rPr lang="en-US" dirty="0" smtClean="0"/>
              <a:t>– But timberland is NOT an inflation hedge.</a:t>
            </a:r>
          </a:p>
          <a:p>
            <a:endParaRPr lang="en-US" dirty="0"/>
          </a:p>
        </p:txBody>
      </p:sp>
    </p:spTree>
    <p:extLst>
      <p:ext uri="{BB962C8B-B14F-4D97-AF65-F5344CB8AC3E}">
        <p14:creationId xmlns:p14="http://schemas.microsoft.com/office/powerpoint/2010/main" val="2799794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33400" y="2274838"/>
            <a:ext cx="8077200" cy="2308324"/>
          </a:xfrm>
          <a:prstGeom prst="rect">
            <a:avLst/>
          </a:prstGeom>
          <a:noFill/>
        </p:spPr>
        <p:txBody>
          <a:bodyPr wrap="square" rtlCol="0">
            <a:spAutoFit/>
          </a:bodyPr>
          <a:lstStyle/>
          <a:p>
            <a:pPr algn="ctr"/>
            <a:r>
              <a:rPr lang="en-US" sz="7200" b="1" dirty="0" smtClean="0">
                <a:latin typeface="Arial" pitchFamily="34" charset="0"/>
                <a:cs typeface="Arial" pitchFamily="34" charset="0"/>
              </a:rPr>
              <a:t>Timberland &amp; Wood Products</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34</a:t>
            </a:fld>
            <a:endParaRPr lang="en-US" sz="1400" b="1" dirty="0">
              <a:solidFill>
                <a:schemeClr val="bg1">
                  <a:lumMod val="6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2348278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endParaRPr lang="en-US" sz="2800" b="1" dirty="0" smtClean="0">
              <a:latin typeface="Arial" pitchFamily="34" charset="0"/>
              <a:cs typeface="Arial" pitchFamily="34" charset="0"/>
            </a:endParaRP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35</a:t>
            </a:fld>
            <a:endParaRPr lang="en-US" sz="1400" b="1" dirty="0">
              <a:solidFill>
                <a:schemeClr val="bg1">
                  <a:lumMod val="65000"/>
                </a:schemeClr>
              </a:solidFill>
              <a:effectLst/>
              <a:latin typeface="Arial" pitchFamily="34" charset="0"/>
              <a:cs typeface="Arial" pitchFamily="34" charset="0"/>
            </a:endParaRPr>
          </a:p>
        </p:txBody>
      </p:sp>
      <p:sp>
        <p:nvSpPr>
          <p:cNvPr id="4" name="TextBox 3"/>
          <p:cNvSpPr txBox="1"/>
          <p:nvPr/>
        </p:nvSpPr>
        <p:spPr>
          <a:xfrm>
            <a:off x="990600" y="1658271"/>
            <a:ext cx="7391400" cy="4801314"/>
          </a:xfrm>
          <a:prstGeom prst="rect">
            <a:avLst/>
          </a:prstGeom>
          <a:noFill/>
        </p:spPr>
        <p:txBody>
          <a:bodyPr wrap="square" rtlCol="0">
            <a:spAutoFit/>
          </a:bodyPr>
          <a:lstStyle/>
          <a:p>
            <a:r>
              <a:rPr lang="en-US" sz="3600" b="1" dirty="0" smtClean="0"/>
              <a:t>Timberland</a:t>
            </a:r>
          </a:p>
          <a:p>
            <a:pPr marL="285750" indent="-285750">
              <a:buFont typeface="Arial" panose="020B0604020202020204" pitchFamily="34" charset="0"/>
              <a:buChar char="•"/>
            </a:pPr>
            <a:r>
              <a:rPr lang="en-US" sz="2800" dirty="0" smtClean="0"/>
              <a:t>Not an Inflation Hedge, But a Deflation Hedge</a:t>
            </a:r>
          </a:p>
          <a:p>
            <a:pPr marL="285750" indent="-285750">
              <a:buFont typeface="Arial" panose="020B0604020202020204" pitchFamily="34" charset="0"/>
              <a:buChar char="•"/>
            </a:pPr>
            <a:r>
              <a:rPr lang="en-US" sz="2800" dirty="0" smtClean="0"/>
              <a:t>Regions Matter</a:t>
            </a:r>
          </a:p>
          <a:p>
            <a:pPr marL="285750" indent="-285750">
              <a:buFont typeface="Arial" panose="020B0604020202020204" pitchFamily="34" charset="0"/>
              <a:buChar char="•"/>
            </a:pPr>
            <a:r>
              <a:rPr lang="en-US" sz="2800" dirty="0" smtClean="0"/>
              <a:t>Outside of Northwestern US Douglas Fir, Plenty of Headwinds</a:t>
            </a:r>
          </a:p>
          <a:p>
            <a:pPr marL="285750" indent="-285750">
              <a:buFont typeface="Arial" panose="020B0604020202020204" pitchFamily="34" charset="0"/>
              <a:buChar char="•"/>
            </a:pPr>
            <a:endParaRPr lang="en-US" sz="1000" dirty="0"/>
          </a:p>
          <a:p>
            <a:r>
              <a:rPr lang="en-US" sz="3600" b="1" dirty="0" smtClean="0"/>
              <a:t>Wood Products</a:t>
            </a:r>
            <a:endParaRPr lang="en-US" sz="3600" dirty="0" smtClean="0"/>
          </a:p>
          <a:p>
            <a:pPr marL="285750" indent="-285750">
              <a:buFont typeface="Arial" panose="020B0604020202020204" pitchFamily="34" charset="0"/>
              <a:buChar char="•"/>
            </a:pPr>
            <a:r>
              <a:rPr lang="en-US" sz="2800" dirty="0" smtClean="0"/>
              <a:t>Strong Outlook based on Secular Housing Trends</a:t>
            </a:r>
          </a:p>
          <a:p>
            <a:pPr marL="285750" indent="-285750">
              <a:buFont typeface="Arial" panose="020B0604020202020204" pitchFamily="34" charset="0"/>
              <a:buChar char="•"/>
            </a:pPr>
            <a:r>
              <a:rPr lang="en-US" sz="2800" dirty="0" smtClean="0"/>
              <a:t>Supply Chain Constraints</a:t>
            </a:r>
          </a:p>
          <a:p>
            <a:pPr marL="285750" indent="-285750">
              <a:buFont typeface="Arial" panose="020B0604020202020204" pitchFamily="34" charset="0"/>
              <a:buChar char="•"/>
            </a:pPr>
            <a:r>
              <a:rPr lang="en-US" sz="2800" dirty="0" smtClean="0"/>
              <a:t>Consolidation</a:t>
            </a:r>
          </a:p>
        </p:txBody>
      </p:sp>
    </p:spTree>
    <p:extLst>
      <p:ext uri="{BB962C8B-B14F-4D97-AF65-F5344CB8AC3E}">
        <p14:creationId xmlns:p14="http://schemas.microsoft.com/office/powerpoint/2010/main" val="13506722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Return on Southern Timberland</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36</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 </a:t>
            </a:r>
            <a:r>
              <a:rPr lang="en-US" sz="1000" dirty="0" smtClean="0"/>
              <a:t>RISI, </a:t>
            </a:r>
            <a:r>
              <a:rPr lang="en-US" sz="1000" dirty="0" err="1" smtClean="0"/>
              <a:t>Factset</a:t>
            </a:r>
            <a:r>
              <a:rPr lang="en-US" sz="1000" dirty="0" smtClean="0"/>
              <a:t> and VRP Estimates</a:t>
            </a:r>
            <a:endParaRPr lang="en-US" sz="1000" b="1" dirty="0"/>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38" y="1981200"/>
            <a:ext cx="9077325"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792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603648"/>
            <a:ext cx="8077200" cy="954107"/>
          </a:xfrm>
          <a:prstGeom prst="rect">
            <a:avLst/>
          </a:prstGeom>
          <a:noFill/>
        </p:spPr>
        <p:txBody>
          <a:bodyPr wrap="square" rtlCol="0">
            <a:spAutoFit/>
          </a:bodyPr>
          <a:lstStyle/>
          <a:p>
            <a:r>
              <a:rPr lang="en-US" sz="2800" b="1" dirty="0" smtClean="0">
                <a:latin typeface="Arial" pitchFamily="34" charset="0"/>
                <a:cs typeface="Arial" pitchFamily="34" charset="0"/>
              </a:rPr>
              <a:t>Timber REIT Returns and Change in 10-Year Treasury Yield since May 21</a:t>
            </a:r>
            <a:r>
              <a:rPr lang="en-US" sz="2800" b="1" baseline="30000" dirty="0" smtClean="0">
                <a:latin typeface="Arial" pitchFamily="34" charset="0"/>
                <a:cs typeface="Arial" pitchFamily="34" charset="0"/>
              </a:rPr>
              <a:t>st</a:t>
            </a:r>
            <a:endParaRPr lang="en-US" sz="2800" b="1" dirty="0" smtClean="0">
              <a:latin typeface="Arial" pitchFamily="34" charset="0"/>
              <a:cs typeface="Arial" pitchFamily="34" charset="0"/>
            </a:endParaRP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37</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 </a:t>
            </a:r>
            <a:r>
              <a:rPr lang="en-US" sz="1000" dirty="0" smtClean="0"/>
              <a:t>RISI, </a:t>
            </a:r>
            <a:r>
              <a:rPr lang="en-US" sz="1000" dirty="0" err="1" smtClean="0"/>
              <a:t>Factset</a:t>
            </a:r>
            <a:r>
              <a:rPr lang="en-US" sz="1000" dirty="0" smtClean="0"/>
              <a:t> and VRP Estimates</a:t>
            </a:r>
            <a:endParaRPr lang="en-US" sz="1000" b="1" dirty="0"/>
          </a:p>
        </p:txBody>
      </p:sp>
      <p:graphicFrame>
        <p:nvGraphicFramePr>
          <p:cNvPr id="11" name="Chart 10"/>
          <p:cNvGraphicFramePr>
            <a:graphicFrameLocks noChangeAspect="1"/>
          </p:cNvGraphicFramePr>
          <p:nvPr>
            <p:extLst>
              <p:ext uri="{D42A27DB-BD31-4B8C-83A1-F6EECF244321}">
                <p14:modId xmlns:p14="http://schemas.microsoft.com/office/powerpoint/2010/main" val="2127446445"/>
              </p:ext>
            </p:extLst>
          </p:nvPr>
        </p:nvGraphicFramePr>
        <p:xfrm>
          <a:off x="552450" y="1752600"/>
          <a:ext cx="8039100" cy="4343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03149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Timberlands</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38</a:t>
            </a:fld>
            <a:endParaRPr lang="en-US" sz="1400" b="1" dirty="0">
              <a:solidFill>
                <a:schemeClr val="bg1">
                  <a:lumMod val="65000"/>
                </a:schemeClr>
              </a:solidFill>
              <a:effectLst/>
              <a:latin typeface="Arial" pitchFamily="34" charset="0"/>
              <a:cs typeface="Arial" pitchFamily="34" charset="0"/>
            </a:endParaRPr>
          </a:p>
        </p:txBody>
      </p:sp>
      <p:sp>
        <p:nvSpPr>
          <p:cNvPr id="4" name="TextBox 3"/>
          <p:cNvSpPr txBox="1"/>
          <p:nvPr/>
        </p:nvSpPr>
        <p:spPr>
          <a:xfrm>
            <a:off x="304800" y="1828800"/>
            <a:ext cx="8458200" cy="4770537"/>
          </a:xfrm>
          <a:prstGeom prst="rect">
            <a:avLst/>
          </a:prstGeom>
          <a:noFill/>
        </p:spPr>
        <p:txBody>
          <a:bodyPr wrap="square" rtlCol="0">
            <a:spAutoFit/>
          </a:bodyPr>
          <a:lstStyle/>
          <a:p>
            <a:pPr algn="just"/>
            <a:r>
              <a:rPr lang="en-US" sz="1600" b="1" dirty="0"/>
              <a:t>Why is Timber Not an Inflation Hedge? - </a:t>
            </a:r>
            <a:r>
              <a:rPr lang="en-US" sz="1600" dirty="0"/>
              <a:t>The logic is simple. If the rate of general price inflation rises to 5% from, say, 2%, one would hope and expect average wages to rise at least 5% to allow workers to maintain overall purchasing power. Of course, the prices of goods/services would not all move up at the same rate. For example, the price of corn might rise by 10% while the next generation of laptops or smart phones may fall a bit. What about the price of timber and, by extension, timberland? The short answer is that timberland values would fall sharply, we believe for two reasons. First, the demand (and price) of mature (ready-to-cut) timber and logs would fall as wood products (lumber) demand would likely fall as fewer houses can be afforded and built. To illustrate, consider that most of the cost of a house is the monthly mortgage payment. If 30-year mortgage rates are, say, 4% with 2% inflation, one would expect them to jump to 7% with 5% inflation. This would raise the monthly payment by nearly 40% (to $8,059 from $5,783). With home prices still down quite a bit from levels seen 7-10 years ago - and near replacement costs - we see little room for home prices to decline in a functioning home market. Therefore, assuming flat home prices, 5% inflation (and thus 5% higher average wages), many fewer could afford to buy a house given the 40% jump in monthly payments! This means fewer homes would be built, less lumber would be needed, and thus fewer logs/less timber would be demanded, leading to lower log/timber prices. Second, timberland values would incur a second hit (in addition to lower cash flows from lower log/timber volumes and price): higher discount rates would lower what a buyer of land would pay for those cash flows.</a:t>
            </a:r>
          </a:p>
        </p:txBody>
      </p:sp>
    </p:spTree>
    <p:extLst>
      <p:ext uri="{BB962C8B-B14F-4D97-AF65-F5344CB8AC3E}">
        <p14:creationId xmlns:p14="http://schemas.microsoft.com/office/powerpoint/2010/main" val="5935018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Timberlands</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39</a:t>
            </a:fld>
            <a:endParaRPr lang="en-US" sz="1400" b="1" dirty="0">
              <a:solidFill>
                <a:schemeClr val="bg1">
                  <a:lumMod val="65000"/>
                </a:schemeClr>
              </a:solidFill>
              <a:effectLst/>
              <a:latin typeface="Arial" pitchFamily="34" charset="0"/>
              <a:cs typeface="Arial" pitchFamily="34" charset="0"/>
            </a:endParaRPr>
          </a:p>
        </p:txBody>
      </p:sp>
      <p:sp>
        <p:nvSpPr>
          <p:cNvPr id="4" name="TextBox 3"/>
          <p:cNvSpPr txBox="1"/>
          <p:nvPr/>
        </p:nvSpPr>
        <p:spPr>
          <a:xfrm>
            <a:off x="304800" y="1828800"/>
            <a:ext cx="8458200" cy="2308324"/>
          </a:xfrm>
          <a:prstGeom prst="rect">
            <a:avLst/>
          </a:prstGeom>
          <a:noFill/>
        </p:spPr>
        <p:txBody>
          <a:bodyPr wrap="square" rtlCol="0">
            <a:spAutoFit/>
          </a:bodyPr>
          <a:lstStyle/>
          <a:p>
            <a:pPr algn="just"/>
            <a:r>
              <a:rPr lang="en-US" sz="1600" b="1" dirty="0"/>
              <a:t>In Fact, Timber is a Deflation Hedge - </a:t>
            </a:r>
            <a:r>
              <a:rPr lang="en-US" sz="1600" dirty="0"/>
              <a:t>Until recently, markets were pricing in no inflation and some risk of deflation. During the post March 2009 bull market, the timber REITS, and pure-play Plum Creek in particular, have experienced strong price performance (especially for low-beta "yield" stocks). In a perverse way, this makes some sense. While log prices have remained quite soft (given the undercutting and resulting inventory increases in recent years), the discount rates applied to current and expected future cash flows fell along with long-term interest rates in general. Also, in a deflationary period, buyers hold out for lower prices that are forced upon sellers - especially with perishing goods (food) and services (empty airplane seats). On the other hand, trees can last decades and sellers (not needing cash) can merely wait for better markets before selling.</a:t>
            </a:r>
          </a:p>
        </p:txBody>
      </p:sp>
    </p:spTree>
    <p:extLst>
      <p:ext uri="{BB962C8B-B14F-4D97-AF65-F5344CB8AC3E}">
        <p14:creationId xmlns:p14="http://schemas.microsoft.com/office/powerpoint/2010/main" val="3313512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5181600" y="777257"/>
            <a:ext cx="3276600" cy="5670453"/>
          </a:xfrm>
          <a:prstGeom prst="roundRect">
            <a:avLst/>
          </a:prstGeom>
          <a:gradFill>
            <a:gsLst>
              <a:gs pos="0">
                <a:schemeClr val="accent1">
                  <a:tint val="66000"/>
                  <a:satMod val="160000"/>
                  <a:alpha val="75000"/>
                </a:schemeClr>
              </a:gs>
              <a:gs pos="100000">
                <a:schemeClr val="accent1">
                  <a:tint val="23500"/>
                  <a:satMod val="160000"/>
                  <a:alpha val="25000"/>
                </a:schemeClr>
              </a:gs>
            </a:gsLst>
            <a:lin ang="2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25483" y="777257"/>
            <a:ext cx="3886200" cy="5670453"/>
          </a:xfrm>
          <a:prstGeom prst="roundRect">
            <a:avLst/>
          </a:prstGeom>
          <a:gradFill>
            <a:gsLst>
              <a:gs pos="0">
                <a:schemeClr val="accent1">
                  <a:tint val="66000"/>
                  <a:satMod val="160000"/>
                  <a:alpha val="75000"/>
                </a:schemeClr>
              </a:gs>
              <a:gs pos="100000">
                <a:schemeClr val="accent1">
                  <a:tint val="23500"/>
                  <a:satMod val="160000"/>
                  <a:alpha val="25000"/>
                </a:schemeClr>
              </a:gs>
            </a:gsLst>
            <a:lin ang="2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4</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3429000" y="192482"/>
            <a:ext cx="2590800" cy="584775"/>
          </a:xfrm>
          <a:prstGeom prst="rect">
            <a:avLst/>
          </a:prstGeom>
          <a:noFill/>
        </p:spPr>
        <p:txBody>
          <a:bodyPr wrap="square" rtlCol="0">
            <a:spAutoFit/>
          </a:bodyPr>
          <a:lstStyle/>
          <a:p>
            <a:pPr algn="ctr"/>
            <a:r>
              <a:rPr lang="en-US" sz="3200" b="1" dirty="0" smtClean="0"/>
              <a:t>The VRP Team</a:t>
            </a:r>
            <a:endParaRPr lang="en-US" sz="3200" b="1" dirty="0"/>
          </a:p>
        </p:txBody>
      </p:sp>
      <p:pic>
        <p:nvPicPr>
          <p:cNvPr id="2" name="Picture 1"/>
          <p:cNvPicPr/>
          <p:nvPr>
            <p:extLst>
              <p:ext uri="{D42A27DB-BD31-4B8C-83A1-F6EECF244321}">
                <p14:modId xmlns:p14="http://schemas.microsoft.com/office/powerpoint/2010/main" val="121059268"/>
              </p:ext>
            </p:extLst>
          </p:nvPr>
        </p:nvPicPr>
        <p:blipFill>
          <a:blip r:embed="rId5"/>
          <a:stretch>
            <a:fillRect/>
          </a:stretch>
        </p:blipFill>
        <p:spPr>
          <a:xfrm>
            <a:off x="762000" y="1050151"/>
            <a:ext cx="1903141" cy="4757697"/>
          </a:xfrm>
          <a:prstGeom prst="rect">
            <a:avLst/>
          </a:prstGeom>
        </p:spPr>
      </p:pic>
      <p:pic>
        <p:nvPicPr>
          <p:cNvPr id="4" name="Picture 3"/>
          <p:cNvPicPr/>
          <p:nvPr>
            <p:extLst>
              <p:ext uri="{D42A27DB-BD31-4B8C-83A1-F6EECF244321}">
                <p14:modId xmlns:p14="http://schemas.microsoft.com/office/powerpoint/2010/main" val="2209490144"/>
              </p:ext>
            </p:extLst>
          </p:nvPr>
        </p:nvPicPr>
        <p:blipFill>
          <a:blip r:embed="rId6"/>
          <a:stretch>
            <a:fillRect/>
          </a:stretch>
        </p:blipFill>
        <p:spPr>
          <a:xfrm>
            <a:off x="2821259" y="1050151"/>
            <a:ext cx="1903141" cy="4063446"/>
          </a:xfrm>
          <a:prstGeom prst="rect">
            <a:avLst/>
          </a:prstGeom>
        </p:spPr>
      </p:pic>
      <p:pic>
        <p:nvPicPr>
          <p:cNvPr id="5" name="Picture 4"/>
          <p:cNvPicPr/>
          <p:nvPr>
            <p:extLst>
              <p:ext uri="{D42A27DB-BD31-4B8C-83A1-F6EECF244321}">
                <p14:modId xmlns:p14="http://schemas.microsoft.com/office/powerpoint/2010/main" val="2561929597"/>
              </p:ext>
            </p:extLst>
          </p:nvPr>
        </p:nvPicPr>
        <p:blipFill>
          <a:blip r:embed="rId7"/>
          <a:stretch>
            <a:fillRect/>
          </a:stretch>
        </p:blipFill>
        <p:spPr>
          <a:xfrm>
            <a:off x="5555518" y="799195"/>
            <a:ext cx="2616931" cy="5648516"/>
          </a:xfrm>
          <a:prstGeom prst="rect">
            <a:avLst/>
          </a:prstGeom>
        </p:spPr>
      </p:pic>
    </p:spTree>
    <p:extLst>
      <p:ext uri="{BB962C8B-B14F-4D97-AF65-F5344CB8AC3E}">
        <p14:creationId xmlns:p14="http://schemas.microsoft.com/office/powerpoint/2010/main" val="1269712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33400" y="2828835"/>
            <a:ext cx="8077200" cy="1200329"/>
          </a:xfrm>
          <a:prstGeom prst="rect">
            <a:avLst/>
          </a:prstGeom>
          <a:noFill/>
        </p:spPr>
        <p:txBody>
          <a:bodyPr wrap="square" rtlCol="0">
            <a:spAutoFit/>
          </a:bodyPr>
          <a:lstStyle/>
          <a:p>
            <a:pPr algn="ctr"/>
            <a:r>
              <a:rPr lang="en-US" sz="7200" b="1" dirty="0" smtClean="0">
                <a:latin typeface="Arial" pitchFamily="34" charset="0"/>
                <a:cs typeface="Arial" pitchFamily="34" charset="0"/>
              </a:rPr>
              <a:t>Wood Products</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40</a:t>
            </a:fld>
            <a:endParaRPr lang="en-US" sz="1400" b="1" dirty="0">
              <a:solidFill>
                <a:schemeClr val="bg1">
                  <a:lumMod val="6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2966456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79912" y="914400"/>
            <a:ext cx="8320644" cy="523220"/>
          </a:xfrm>
          <a:prstGeom prst="rect">
            <a:avLst/>
          </a:prstGeom>
          <a:noFill/>
        </p:spPr>
        <p:txBody>
          <a:bodyPr wrap="square" rtlCol="0">
            <a:spAutoFit/>
          </a:bodyPr>
          <a:lstStyle/>
          <a:p>
            <a:r>
              <a:rPr lang="en-US" sz="2800" b="1" smtClean="0">
                <a:latin typeface="Arial" pitchFamily="34" charset="0"/>
                <a:cs typeface="Arial" pitchFamily="34" charset="0"/>
              </a:rPr>
              <a:t>Softwood </a:t>
            </a:r>
            <a:r>
              <a:rPr lang="en-US" sz="2800" b="1" dirty="0" smtClean="0">
                <a:latin typeface="Arial" pitchFamily="34" charset="0"/>
                <a:cs typeface="Arial" pitchFamily="34" charset="0"/>
              </a:rPr>
              <a:t>Lumber Market</a:t>
            </a:r>
            <a:endParaRPr lang="en-US" sz="2800" b="1" dirty="0">
              <a:latin typeface="Arial" pitchFamily="34" charset="0"/>
              <a:cs typeface="Arial" pitchFamily="34" charset="0"/>
            </a:endParaRP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41</a:t>
            </a:fld>
            <a:endParaRPr lang="en-US" sz="1400" b="1" dirty="0">
              <a:solidFill>
                <a:schemeClr val="bg1">
                  <a:lumMod val="65000"/>
                </a:schemeClr>
              </a:solidFill>
              <a:effectLst/>
              <a:latin typeface="Arial" pitchFamily="34" charset="0"/>
              <a:cs typeface="Arial" pitchFamily="34" charset="0"/>
            </a:endParaRPr>
          </a:p>
        </p:txBody>
      </p:sp>
      <p:sp>
        <p:nvSpPr>
          <p:cNvPr id="45" name="TextBox 44"/>
          <p:cNvSpPr txBox="1"/>
          <p:nvPr/>
        </p:nvSpPr>
        <p:spPr>
          <a:xfrm>
            <a:off x="76200" y="6293822"/>
            <a:ext cx="8244444" cy="461665"/>
          </a:xfrm>
          <a:prstGeom prst="rect">
            <a:avLst/>
          </a:prstGeom>
          <a:noFill/>
        </p:spPr>
        <p:txBody>
          <a:bodyPr wrap="square" rtlCol="0">
            <a:spAutoFit/>
          </a:bodyPr>
          <a:lstStyle/>
          <a:p>
            <a:r>
              <a:rPr lang="en-US" sz="1200" dirty="0"/>
              <a:t>Sources: Statistical Yearbook of the Western Lumber Industry, Wood Markets: The Solid Wood Products Outlook, Random Lengths, Canada Mortgage &amp; Housing Corp., and Vertical Research Partners</a:t>
            </a:r>
          </a:p>
        </p:txBody>
      </p:sp>
      <p:pic>
        <p:nvPicPr>
          <p:cNvPr id="3" name="Picture 2"/>
          <p:cNvPicPr/>
          <p:nvPr>
            <p:extLst>
              <p:ext uri="{D42A27DB-BD31-4B8C-83A1-F6EECF244321}">
                <p14:modId xmlns:p14="http://schemas.microsoft.com/office/powerpoint/2010/main" val="350684590"/>
              </p:ext>
            </p:extLst>
          </p:nvPr>
        </p:nvPicPr>
        <p:blipFill>
          <a:blip r:embed="rId5"/>
          <a:stretch>
            <a:fillRect/>
          </a:stretch>
        </p:blipFill>
        <p:spPr>
          <a:xfrm>
            <a:off x="457200" y="1755775"/>
            <a:ext cx="8229600" cy="4410075"/>
          </a:xfrm>
          <a:prstGeom prst="rect">
            <a:avLst/>
          </a:prstGeom>
        </p:spPr>
      </p:pic>
    </p:spTree>
    <p:extLst>
      <p:ext uri="{BB962C8B-B14F-4D97-AF65-F5344CB8AC3E}">
        <p14:creationId xmlns:p14="http://schemas.microsoft.com/office/powerpoint/2010/main" val="28092300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79912" y="914400"/>
            <a:ext cx="8320644" cy="523220"/>
          </a:xfrm>
          <a:prstGeom prst="rect">
            <a:avLst/>
          </a:prstGeom>
          <a:noFill/>
        </p:spPr>
        <p:txBody>
          <a:bodyPr wrap="square" rtlCol="0">
            <a:spAutoFit/>
          </a:bodyPr>
          <a:lstStyle/>
          <a:p>
            <a:r>
              <a:rPr lang="en-US" sz="2800" b="1" dirty="0" smtClean="0">
                <a:latin typeface="Arial" pitchFamily="34" charset="0"/>
                <a:cs typeface="Arial" pitchFamily="34" charset="0"/>
              </a:rPr>
              <a:t>Panels Market Supply and Demand</a:t>
            </a:r>
            <a:endParaRPr lang="en-US" sz="2800" b="1" dirty="0">
              <a:latin typeface="Arial" pitchFamily="34" charset="0"/>
              <a:cs typeface="Arial" pitchFamily="34" charset="0"/>
            </a:endParaRP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42</a:t>
            </a:fld>
            <a:endParaRPr lang="en-US" sz="1400" b="1" dirty="0">
              <a:solidFill>
                <a:schemeClr val="bg1">
                  <a:lumMod val="65000"/>
                </a:schemeClr>
              </a:solidFill>
              <a:effectLst/>
              <a:latin typeface="Arial" pitchFamily="34" charset="0"/>
              <a:cs typeface="Arial" pitchFamily="34" charset="0"/>
            </a:endParaRPr>
          </a:p>
        </p:txBody>
      </p:sp>
      <p:sp>
        <p:nvSpPr>
          <p:cNvPr id="45" name="TextBox 44"/>
          <p:cNvSpPr txBox="1"/>
          <p:nvPr/>
        </p:nvSpPr>
        <p:spPr>
          <a:xfrm>
            <a:off x="76200" y="6293822"/>
            <a:ext cx="8244444" cy="461665"/>
          </a:xfrm>
          <a:prstGeom prst="rect">
            <a:avLst/>
          </a:prstGeom>
          <a:noFill/>
        </p:spPr>
        <p:txBody>
          <a:bodyPr wrap="square" rtlCol="0">
            <a:spAutoFit/>
          </a:bodyPr>
          <a:lstStyle/>
          <a:p>
            <a:r>
              <a:rPr lang="en-US" sz="1200" dirty="0" smtClean="0"/>
              <a:t>Source: </a:t>
            </a:r>
            <a:r>
              <a:rPr lang="en-US" sz="1200" dirty="0"/>
              <a:t> APA Economics Report E60, Statistical Yearbook of the Western Lumber Industry, Wood Markets: The Solid Wood Products Outlook, Random Lengths, Canada Mortgage &amp; Housing Corp., Vertical Research Partners</a:t>
            </a:r>
          </a:p>
        </p:txBody>
      </p:sp>
      <p:pic>
        <p:nvPicPr>
          <p:cNvPr id="2" name="Picture 1"/>
          <p:cNvPicPr/>
          <p:nvPr>
            <p:extLst>
              <p:ext uri="{D42A27DB-BD31-4B8C-83A1-F6EECF244321}">
                <p14:modId xmlns:p14="http://schemas.microsoft.com/office/powerpoint/2010/main" val="3224418776"/>
              </p:ext>
            </p:extLst>
          </p:nvPr>
        </p:nvPicPr>
        <p:blipFill>
          <a:blip r:embed="rId5"/>
          <a:stretch>
            <a:fillRect/>
          </a:stretch>
        </p:blipFill>
        <p:spPr>
          <a:xfrm>
            <a:off x="457200" y="1755775"/>
            <a:ext cx="8229600" cy="4410075"/>
          </a:xfrm>
          <a:prstGeom prst="rect">
            <a:avLst/>
          </a:prstGeom>
        </p:spPr>
      </p:pic>
    </p:spTree>
    <p:extLst>
      <p:ext uri="{BB962C8B-B14F-4D97-AF65-F5344CB8AC3E}">
        <p14:creationId xmlns:p14="http://schemas.microsoft.com/office/powerpoint/2010/main" val="23917604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79912" y="914400"/>
            <a:ext cx="8320644" cy="523220"/>
          </a:xfrm>
          <a:prstGeom prst="rect">
            <a:avLst/>
          </a:prstGeom>
          <a:noFill/>
        </p:spPr>
        <p:txBody>
          <a:bodyPr wrap="square" rtlCol="0">
            <a:spAutoFit/>
          </a:bodyPr>
          <a:lstStyle/>
          <a:p>
            <a:r>
              <a:rPr lang="en-US" sz="2800" b="1" dirty="0" smtClean="0">
                <a:latin typeface="Arial" pitchFamily="34" charset="0"/>
                <a:cs typeface="Arial" pitchFamily="34" charset="0"/>
              </a:rPr>
              <a:t>North American OSB Market Share</a:t>
            </a:r>
            <a:endParaRPr lang="en-US" sz="2800" b="1" dirty="0">
              <a:latin typeface="Arial" pitchFamily="34" charset="0"/>
              <a:cs typeface="Arial" pitchFamily="34" charset="0"/>
            </a:endParaRP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43</a:t>
            </a:fld>
            <a:endParaRPr lang="en-US" sz="1400" b="1" dirty="0">
              <a:solidFill>
                <a:schemeClr val="bg1">
                  <a:lumMod val="65000"/>
                </a:schemeClr>
              </a:solidFill>
              <a:effectLst/>
              <a:latin typeface="Arial" pitchFamily="34" charset="0"/>
              <a:cs typeface="Arial" pitchFamily="34" charset="0"/>
            </a:endParaRPr>
          </a:p>
        </p:txBody>
      </p:sp>
      <p:sp>
        <p:nvSpPr>
          <p:cNvPr id="45" name="TextBox 44"/>
          <p:cNvSpPr txBox="1"/>
          <p:nvPr/>
        </p:nvSpPr>
        <p:spPr>
          <a:xfrm>
            <a:off x="76200" y="6293822"/>
            <a:ext cx="8244444" cy="276999"/>
          </a:xfrm>
          <a:prstGeom prst="rect">
            <a:avLst/>
          </a:prstGeom>
          <a:noFill/>
        </p:spPr>
        <p:txBody>
          <a:bodyPr wrap="square" rtlCol="0">
            <a:spAutoFit/>
          </a:bodyPr>
          <a:lstStyle/>
          <a:p>
            <a:r>
              <a:rPr lang="en-US" sz="1200" dirty="0" smtClean="0"/>
              <a:t>Source: </a:t>
            </a:r>
            <a:r>
              <a:rPr lang="en-US" sz="1200" dirty="0"/>
              <a:t> </a:t>
            </a:r>
            <a:r>
              <a:rPr lang="en-US" sz="1200" dirty="0" smtClean="0"/>
              <a:t>Norbord 3Q 2012 Presentation</a:t>
            </a:r>
            <a:endParaRPr lang="en-US" sz="1200" dirty="0"/>
          </a:p>
        </p:txBody>
      </p:sp>
      <p:pic>
        <p:nvPicPr>
          <p:cNvPr id="3" name="Picture 2"/>
          <p:cNvPicPr/>
          <p:nvPr>
            <p:extLst>
              <p:ext uri="{D42A27DB-BD31-4B8C-83A1-F6EECF244321}">
                <p14:modId xmlns:p14="http://schemas.microsoft.com/office/powerpoint/2010/main" val="2804951366"/>
              </p:ext>
            </p:extLst>
          </p:nvPr>
        </p:nvPicPr>
        <p:blipFill>
          <a:blip r:embed="rId5"/>
          <a:stretch>
            <a:fillRect/>
          </a:stretch>
        </p:blipFill>
        <p:spPr>
          <a:xfrm>
            <a:off x="919163" y="1831975"/>
            <a:ext cx="7304087" cy="4381500"/>
          </a:xfrm>
          <a:prstGeom prst="rect">
            <a:avLst/>
          </a:prstGeom>
        </p:spPr>
      </p:pic>
    </p:spTree>
    <p:extLst>
      <p:ext uri="{BB962C8B-B14F-4D97-AF65-F5344CB8AC3E}">
        <p14:creationId xmlns:p14="http://schemas.microsoft.com/office/powerpoint/2010/main" val="17860122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3" name="Picture 9" descr="C:\Users\Lance\Deskto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0"/>
            <a:ext cx="2857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28600"/>
            <a:ext cx="4572000" cy="3108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ance\Desktop\Ca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276600"/>
            <a:ext cx="36576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64365" y="1447800"/>
            <a:ext cx="4114800" cy="4293483"/>
          </a:xfrm>
          <a:prstGeom prst="rect">
            <a:avLst/>
          </a:prstGeom>
          <a:noFill/>
        </p:spPr>
        <p:txBody>
          <a:bodyPr wrap="square" rtlCol="0">
            <a:spAutoFit/>
          </a:bodyPr>
          <a:lstStyle/>
          <a:p>
            <a:r>
              <a:rPr lang="en-US" sz="3200" b="1" dirty="0" smtClean="0">
                <a:latin typeface="Arial" pitchFamily="34" charset="0"/>
                <a:cs typeface="Arial" pitchFamily="34" charset="0"/>
              </a:rPr>
              <a:t>Paper &amp; Packaging</a:t>
            </a:r>
          </a:p>
          <a:p>
            <a:pPr>
              <a:spcBef>
                <a:spcPts val="600"/>
              </a:spcBef>
            </a:pPr>
            <a:r>
              <a:rPr lang="en-US" b="1" u="sng" dirty="0" smtClean="0">
                <a:latin typeface="Arial" pitchFamily="34" charset="0"/>
                <a:cs typeface="Arial" pitchFamily="34" charset="0"/>
              </a:rPr>
              <a:t>Chip Dillon, CFA</a:t>
            </a:r>
          </a:p>
          <a:p>
            <a:pPr>
              <a:tabLst>
                <a:tab pos="230188" algn="l"/>
              </a:tabLst>
            </a:pPr>
            <a:r>
              <a:rPr lang="en-US" sz="1400" b="1" dirty="0" smtClean="0">
                <a:latin typeface="Arial" pitchFamily="34" charset="0"/>
                <a:cs typeface="Arial" pitchFamily="34" charset="0"/>
              </a:rPr>
              <a:t>	</a:t>
            </a:r>
            <a:r>
              <a:rPr lang="en-US" sz="1400" dirty="0" smtClean="0">
                <a:latin typeface="Arial" pitchFamily="34" charset="0"/>
                <a:cs typeface="Arial" pitchFamily="34" charset="0"/>
              </a:rPr>
              <a:t>Partner</a:t>
            </a:r>
          </a:p>
          <a:p>
            <a:pPr>
              <a:tabLst>
                <a:tab pos="230188" algn="l"/>
              </a:tabLst>
            </a:pPr>
            <a:r>
              <a:rPr lang="en-US" sz="1400" b="1" dirty="0">
                <a:latin typeface="Arial" pitchFamily="34" charset="0"/>
                <a:cs typeface="Arial" pitchFamily="34" charset="0"/>
              </a:rPr>
              <a:t>	</a:t>
            </a:r>
            <a:r>
              <a:rPr lang="en-US" sz="1400" dirty="0" smtClean="0">
                <a:latin typeface="Arial" pitchFamily="34" charset="0"/>
                <a:cs typeface="Arial" pitchFamily="34" charset="0"/>
              </a:rPr>
              <a:t>Phone: (212) 257-6159</a:t>
            </a:r>
          </a:p>
          <a:p>
            <a:pPr>
              <a:tabLst>
                <a:tab pos="230188" algn="l"/>
              </a:tabLst>
            </a:pPr>
            <a:r>
              <a:rPr lang="en-US" sz="1400" dirty="0">
                <a:latin typeface="Arial" pitchFamily="34" charset="0"/>
                <a:cs typeface="Arial" pitchFamily="34" charset="0"/>
              </a:rPr>
              <a:t>	</a:t>
            </a:r>
            <a:r>
              <a:rPr lang="en-US" sz="1400" dirty="0" smtClean="0">
                <a:latin typeface="Arial" pitchFamily="34" charset="0"/>
                <a:cs typeface="Arial" pitchFamily="34" charset="0"/>
              </a:rPr>
              <a:t>Fax: (203) 276-5699</a:t>
            </a:r>
          </a:p>
          <a:p>
            <a:pPr>
              <a:tabLst>
                <a:tab pos="230188" algn="l"/>
              </a:tabLst>
            </a:pPr>
            <a:r>
              <a:rPr lang="en-US" sz="1400" dirty="0">
                <a:latin typeface="Arial" pitchFamily="34" charset="0"/>
                <a:cs typeface="Arial" pitchFamily="34" charset="0"/>
              </a:rPr>
              <a:t>	</a:t>
            </a:r>
            <a:r>
              <a:rPr lang="en-US" sz="1400" dirty="0" smtClean="0">
                <a:latin typeface="Arial" pitchFamily="34" charset="0"/>
                <a:cs typeface="Arial" pitchFamily="34" charset="0"/>
              </a:rPr>
              <a:t>cd@verticalresearchpartners.com</a:t>
            </a:r>
          </a:p>
          <a:p>
            <a:pPr>
              <a:spcBef>
                <a:spcPts val="600"/>
              </a:spcBef>
              <a:tabLst>
                <a:tab pos="230188" algn="l"/>
              </a:tabLst>
            </a:pPr>
            <a:r>
              <a:rPr lang="en-US" b="1" u="sng" dirty="0">
                <a:latin typeface="Arial" pitchFamily="34" charset="0"/>
                <a:cs typeface="Arial" pitchFamily="34" charset="0"/>
              </a:rPr>
              <a:t>James Armstrong</a:t>
            </a:r>
          </a:p>
          <a:p>
            <a:pPr>
              <a:tabLst>
                <a:tab pos="230188" algn="l"/>
              </a:tabLst>
            </a:pPr>
            <a:r>
              <a:rPr lang="en-US" sz="1400" dirty="0" smtClean="0">
                <a:latin typeface="Arial" pitchFamily="34" charset="0"/>
                <a:cs typeface="Arial" pitchFamily="34" charset="0"/>
              </a:rPr>
              <a:t>	Analyst</a:t>
            </a:r>
          </a:p>
          <a:p>
            <a:pPr>
              <a:tabLst>
                <a:tab pos="230188" algn="l"/>
              </a:tabLst>
            </a:pPr>
            <a:r>
              <a:rPr lang="en-US" sz="1400" dirty="0" smtClean="0">
                <a:latin typeface="Arial" pitchFamily="34" charset="0"/>
                <a:cs typeface="Arial" pitchFamily="34" charset="0"/>
              </a:rPr>
              <a:t>	Phone: (212) 257-6157</a:t>
            </a:r>
          </a:p>
          <a:p>
            <a:pPr>
              <a:tabLst>
                <a:tab pos="230188" algn="l"/>
              </a:tabLst>
            </a:pPr>
            <a:r>
              <a:rPr lang="en-US" sz="1400" dirty="0">
                <a:latin typeface="Arial" pitchFamily="34" charset="0"/>
                <a:cs typeface="Arial" pitchFamily="34" charset="0"/>
              </a:rPr>
              <a:t>	</a:t>
            </a:r>
            <a:r>
              <a:rPr lang="en-US" sz="1400" dirty="0" smtClean="0">
                <a:latin typeface="Arial" pitchFamily="34" charset="0"/>
                <a:cs typeface="Arial" pitchFamily="34" charset="0"/>
              </a:rPr>
              <a:t>Fax: (203) 276-5699</a:t>
            </a:r>
          </a:p>
          <a:p>
            <a:pPr>
              <a:tabLst>
                <a:tab pos="230188" algn="l"/>
              </a:tabLst>
            </a:pPr>
            <a:r>
              <a:rPr lang="en-US" sz="1400" dirty="0">
                <a:latin typeface="Arial" pitchFamily="34" charset="0"/>
                <a:cs typeface="Arial" pitchFamily="34" charset="0"/>
              </a:rPr>
              <a:t>	</a:t>
            </a:r>
            <a:r>
              <a:rPr lang="en-US" sz="1400" dirty="0" smtClean="0">
                <a:latin typeface="Arial" pitchFamily="34" charset="0"/>
                <a:cs typeface="Arial" pitchFamily="34" charset="0"/>
              </a:rPr>
              <a:t>ja@verticalresearchpartners.com</a:t>
            </a:r>
          </a:p>
          <a:p>
            <a:pPr>
              <a:spcBef>
                <a:spcPts val="600"/>
              </a:spcBef>
              <a:tabLst>
                <a:tab pos="230188" algn="l"/>
              </a:tabLst>
            </a:pPr>
            <a:r>
              <a:rPr lang="en-US" b="1" u="sng" dirty="0" smtClean="0">
                <a:latin typeface="Arial" pitchFamily="34" charset="0"/>
                <a:cs typeface="Arial" pitchFamily="34" charset="0"/>
              </a:rPr>
              <a:t>Anna </a:t>
            </a:r>
            <a:r>
              <a:rPr lang="en-US" b="1" u="sng" dirty="0" err="1" smtClean="0">
                <a:latin typeface="Arial" pitchFamily="34" charset="0"/>
                <a:cs typeface="Arial" pitchFamily="34" charset="0"/>
              </a:rPr>
              <a:t>DeGregorio</a:t>
            </a:r>
            <a:endParaRPr lang="en-US" b="1" u="sng" dirty="0">
              <a:latin typeface="Arial" pitchFamily="34" charset="0"/>
              <a:cs typeface="Arial" pitchFamily="34" charset="0"/>
            </a:endParaRPr>
          </a:p>
          <a:p>
            <a:pPr>
              <a:tabLst>
                <a:tab pos="230188" algn="l"/>
              </a:tabLst>
            </a:pPr>
            <a:r>
              <a:rPr lang="en-US" dirty="0">
                <a:latin typeface="Arial" pitchFamily="34" charset="0"/>
                <a:cs typeface="Arial" pitchFamily="34" charset="0"/>
              </a:rPr>
              <a:t>	</a:t>
            </a:r>
            <a:r>
              <a:rPr lang="en-US" sz="1400" dirty="0" smtClean="0">
                <a:latin typeface="Arial" pitchFamily="34" charset="0"/>
                <a:cs typeface="Arial" pitchFamily="34" charset="0"/>
              </a:rPr>
              <a:t>Executive Assistant</a:t>
            </a:r>
            <a:endParaRPr lang="en-US" sz="1400" dirty="0">
              <a:latin typeface="Arial" pitchFamily="34" charset="0"/>
              <a:cs typeface="Arial" pitchFamily="34" charset="0"/>
            </a:endParaRPr>
          </a:p>
          <a:p>
            <a:pPr>
              <a:tabLst>
                <a:tab pos="230188" algn="l"/>
              </a:tabLst>
            </a:pPr>
            <a:r>
              <a:rPr lang="en-US" sz="1400" dirty="0">
                <a:latin typeface="Arial" pitchFamily="34" charset="0"/>
                <a:cs typeface="Arial" pitchFamily="34" charset="0"/>
              </a:rPr>
              <a:t>	Phone: (212) </a:t>
            </a:r>
            <a:r>
              <a:rPr lang="en-US" sz="1400" dirty="0" smtClean="0">
                <a:latin typeface="Arial" pitchFamily="34" charset="0"/>
                <a:cs typeface="Arial" pitchFamily="34" charset="0"/>
              </a:rPr>
              <a:t>257-6158</a:t>
            </a:r>
            <a:endParaRPr lang="en-US" sz="1400" dirty="0">
              <a:latin typeface="Arial" pitchFamily="34" charset="0"/>
              <a:cs typeface="Arial" pitchFamily="34" charset="0"/>
            </a:endParaRPr>
          </a:p>
          <a:p>
            <a:pPr>
              <a:tabLst>
                <a:tab pos="230188" algn="l"/>
              </a:tabLst>
            </a:pPr>
            <a:r>
              <a:rPr lang="en-US" sz="1400" dirty="0">
                <a:latin typeface="Arial" pitchFamily="34" charset="0"/>
                <a:cs typeface="Arial" pitchFamily="34" charset="0"/>
              </a:rPr>
              <a:t>	Fax: (203) 276-5699</a:t>
            </a:r>
          </a:p>
          <a:p>
            <a:pPr>
              <a:tabLst>
                <a:tab pos="230188" algn="l"/>
              </a:tabLst>
            </a:pPr>
            <a:r>
              <a:rPr lang="en-US" sz="1400" dirty="0">
                <a:latin typeface="Arial" pitchFamily="34" charset="0"/>
                <a:cs typeface="Arial" pitchFamily="34" charset="0"/>
              </a:rPr>
              <a:t>	</a:t>
            </a:r>
            <a:r>
              <a:rPr lang="en-US" sz="1400" dirty="0" smtClean="0">
                <a:latin typeface="Arial" pitchFamily="34" charset="0"/>
                <a:cs typeface="Arial" pitchFamily="34" charset="0"/>
              </a:rPr>
              <a:t>ad@verticalresearchpartners.com</a:t>
            </a:r>
            <a:endParaRPr lang="en-US" sz="1400" dirty="0">
              <a:latin typeface="Arial" pitchFamily="34" charset="0"/>
              <a:cs typeface="Arial" pitchFamily="34" charset="0"/>
            </a:endParaRPr>
          </a:p>
        </p:txBody>
      </p:sp>
      <p:sp>
        <p:nvSpPr>
          <p:cNvPr id="8" name="TextBox 7"/>
          <p:cNvSpPr txBox="1"/>
          <p:nvPr/>
        </p:nvSpPr>
        <p:spPr>
          <a:xfrm>
            <a:off x="6634348" y="0"/>
            <a:ext cx="2520538" cy="307777"/>
          </a:xfrm>
          <a:prstGeom prst="rect">
            <a:avLst/>
          </a:prstGeom>
          <a:noFill/>
          <a:ln>
            <a:noFill/>
          </a:ln>
        </p:spPr>
        <p:txBody>
          <a:bodyPr wrap="square" rtlCol="0">
            <a:spAutoFit/>
          </a:bodyPr>
          <a:lstStyle/>
          <a:p>
            <a:pPr algn="r"/>
            <a:fld id="{2307C4A2-96C8-488B-9D4A-26EED1F40162}" type="datetime4">
              <a:rPr lang="en-US" sz="1400" b="1" smtClean="0">
                <a:latin typeface="Arial" pitchFamily="34" charset="0"/>
                <a:cs typeface="Arial" pitchFamily="34" charset="0"/>
              </a:rPr>
              <a:pPr algn="r"/>
              <a:t>September 11, 2013</a:t>
            </a:fld>
            <a:endParaRPr lang="en-US" sz="1400" b="1" dirty="0">
              <a:latin typeface="Arial" pitchFamily="34" charset="0"/>
              <a:cs typeface="Arial" pitchFamily="34" charset="0"/>
            </a:endParaRPr>
          </a:p>
        </p:txBody>
      </p:sp>
      <p:pic>
        <p:nvPicPr>
          <p:cNvPr id="52229" name="Picture 5" descr="C:\Users\Lance\Desktop\Box-Botto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489448"/>
            <a:ext cx="9144000" cy="13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468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Coverage List</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5</a:t>
            </a:fld>
            <a:endParaRPr lang="en-US" sz="1400" b="1" dirty="0">
              <a:solidFill>
                <a:schemeClr val="bg1">
                  <a:lumMod val="65000"/>
                </a:schemeClr>
              </a:solidFill>
              <a:effectLst/>
              <a:latin typeface="Arial" pitchFamily="34" charset="0"/>
              <a:cs typeface="Arial" pitchFamily="34" charset="0"/>
            </a:endParaRPr>
          </a:p>
        </p:txBody>
      </p:sp>
      <p:sp>
        <p:nvSpPr>
          <p:cNvPr id="3" name="TextBox 2"/>
          <p:cNvSpPr txBox="1"/>
          <p:nvPr/>
        </p:nvSpPr>
        <p:spPr>
          <a:xfrm>
            <a:off x="304800" y="1828798"/>
            <a:ext cx="3200400" cy="3693319"/>
          </a:xfrm>
          <a:prstGeom prst="rect">
            <a:avLst/>
          </a:prstGeom>
          <a:noFill/>
        </p:spPr>
        <p:txBody>
          <a:bodyPr wrap="square" rtlCol="0">
            <a:spAutoFit/>
          </a:bodyPr>
          <a:lstStyle/>
          <a:p>
            <a:r>
              <a:rPr lang="en-US" b="1" u="sng" dirty="0" smtClean="0"/>
              <a:t>Chip Dillon</a:t>
            </a:r>
          </a:p>
          <a:p>
            <a:pPr marL="285750" indent="-285750">
              <a:buFont typeface="Arial" pitchFamily="34" charset="0"/>
              <a:buChar char="•"/>
            </a:pPr>
            <a:r>
              <a:rPr lang="en-US" dirty="0" smtClean="0"/>
              <a:t>Kimberly-Clark (KMB)</a:t>
            </a:r>
          </a:p>
          <a:p>
            <a:pPr marL="285750" indent="-285750">
              <a:buFont typeface="Arial" pitchFamily="34" charset="0"/>
              <a:buChar char="•"/>
            </a:pPr>
            <a:r>
              <a:rPr lang="en-US" dirty="0" smtClean="0"/>
              <a:t>MeadWestvaco (MWV)</a:t>
            </a:r>
          </a:p>
          <a:p>
            <a:pPr marL="285750" indent="-285750">
              <a:buFont typeface="Arial" pitchFamily="34" charset="0"/>
              <a:buChar char="•"/>
            </a:pPr>
            <a:r>
              <a:rPr lang="en-US" dirty="0" smtClean="0"/>
              <a:t>Packaging Corp (PKG)</a:t>
            </a:r>
          </a:p>
          <a:p>
            <a:pPr marL="285750" indent="-285750">
              <a:buFont typeface="Arial" pitchFamily="34" charset="0"/>
              <a:buChar char="•"/>
            </a:pPr>
            <a:r>
              <a:rPr lang="en-US" dirty="0" smtClean="0"/>
              <a:t>Sealed Air (SEE)</a:t>
            </a:r>
          </a:p>
          <a:p>
            <a:pPr marL="285750" indent="-285750">
              <a:buFont typeface="Arial" pitchFamily="34" charset="0"/>
              <a:buChar char="•"/>
            </a:pPr>
            <a:r>
              <a:rPr lang="en-US" dirty="0" smtClean="0"/>
              <a:t>Silgan Holdings (SLGN)</a:t>
            </a:r>
          </a:p>
          <a:p>
            <a:pPr marL="285750" indent="-285750">
              <a:buFont typeface="Arial" pitchFamily="34" charset="0"/>
              <a:buChar char="•"/>
            </a:pPr>
            <a:r>
              <a:rPr lang="en-US" dirty="0" smtClean="0"/>
              <a:t>Rayonier (RYN)</a:t>
            </a:r>
          </a:p>
          <a:p>
            <a:pPr marL="285750" indent="-285750">
              <a:buFont typeface="Arial" pitchFamily="34" charset="0"/>
              <a:buChar char="•"/>
            </a:pPr>
            <a:r>
              <a:rPr lang="en-US" dirty="0" smtClean="0"/>
              <a:t>Rock-Tenn (RKT)</a:t>
            </a:r>
          </a:p>
          <a:p>
            <a:pPr marL="285750" indent="-285750">
              <a:buFont typeface="Arial" pitchFamily="34" charset="0"/>
              <a:buChar char="•"/>
            </a:pPr>
            <a:r>
              <a:rPr lang="en-US" dirty="0" err="1" smtClean="0"/>
              <a:t>Aptar</a:t>
            </a:r>
            <a:r>
              <a:rPr lang="en-US" dirty="0" smtClean="0"/>
              <a:t> (ATR)</a:t>
            </a:r>
          </a:p>
          <a:p>
            <a:pPr marL="285750" indent="-285750">
              <a:buFont typeface="Arial" pitchFamily="34" charset="0"/>
              <a:buChar char="•"/>
            </a:pPr>
            <a:r>
              <a:rPr lang="en-US" dirty="0" smtClean="0"/>
              <a:t>Sonoco (SON)</a:t>
            </a:r>
          </a:p>
          <a:p>
            <a:pPr marL="285750" indent="-285750">
              <a:buFont typeface="Arial" pitchFamily="34" charset="0"/>
              <a:buChar char="•"/>
            </a:pPr>
            <a:r>
              <a:rPr lang="en-US" dirty="0" smtClean="0"/>
              <a:t>Weyerhaeuser (WY)</a:t>
            </a:r>
          </a:p>
          <a:p>
            <a:pPr marL="285750" indent="-285750">
              <a:buFont typeface="Arial" pitchFamily="34" charset="0"/>
              <a:buChar char="•"/>
            </a:pPr>
            <a:r>
              <a:rPr lang="en-US" dirty="0" smtClean="0"/>
              <a:t>Potlatch (PCH)</a:t>
            </a:r>
          </a:p>
          <a:p>
            <a:pPr marL="285750" indent="-285750">
              <a:buFont typeface="Arial" pitchFamily="34" charset="0"/>
              <a:buChar char="•"/>
            </a:pPr>
            <a:r>
              <a:rPr lang="en-US" dirty="0" smtClean="0"/>
              <a:t>Plum Creek Timber (PCL)</a:t>
            </a:r>
          </a:p>
        </p:txBody>
      </p:sp>
      <p:sp>
        <p:nvSpPr>
          <p:cNvPr id="10" name="TextBox 9"/>
          <p:cNvSpPr txBox="1"/>
          <p:nvPr/>
        </p:nvSpPr>
        <p:spPr>
          <a:xfrm>
            <a:off x="3352800" y="1828798"/>
            <a:ext cx="3200400" cy="2308324"/>
          </a:xfrm>
          <a:prstGeom prst="rect">
            <a:avLst/>
          </a:prstGeom>
          <a:noFill/>
        </p:spPr>
        <p:txBody>
          <a:bodyPr wrap="square" rtlCol="0">
            <a:spAutoFit/>
          </a:bodyPr>
          <a:lstStyle/>
          <a:p>
            <a:pPr marL="285750" indent="-285750">
              <a:buFont typeface="Arial" pitchFamily="34" charset="0"/>
              <a:buChar char="•"/>
            </a:pPr>
            <a:endParaRPr lang="en-US" dirty="0" smtClean="0"/>
          </a:p>
          <a:p>
            <a:pPr marL="285750" indent="-285750">
              <a:buFont typeface="Arial" pitchFamily="34" charset="0"/>
              <a:buChar char="•"/>
            </a:pPr>
            <a:r>
              <a:rPr lang="en-US" dirty="0" smtClean="0"/>
              <a:t>Owens-Illinois (OI)</a:t>
            </a:r>
          </a:p>
          <a:p>
            <a:pPr marL="285750" indent="-285750">
              <a:buFont typeface="Arial" pitchFamily="34" charset="0"/>
              <a:buChar char="•"/>
            </a:pPr>
            <a:r>
              <a:rPr lang="en-US" dirty="0" smtClean="0"/>
              <a:t>Louisiana-Pacific (LPX)</a:t>
            </a:r>
          </a:p>
          <a:p>
            <a:pPr marL="285750" indent="-285750">
              <a:buFont typeface="Arial" pitchFamily="34" charset="0"/>
              <a:buChar char="•"/>
            </a:pPr>
            <a:r>
              <a:rPr lang="en-US" dirty="0" smtClean="0"/>
              <a:t>International Paper (IP)</a:t>
            </a:r>
          </a:p>
          <a:p>
            <a:pPr marL="285750" indent="-285750">
              <a:buFont typeface="Arial" pitchFamily="34" charset="0"/>
              <a:buChar char="•"/>
            </a:pPr>
            <a:r>
              <a:rPr lang="en-US" dirty="0" smtClean="0"/>
              <a:t>Domtar (UFS)</a:t>
            </a:r>
          </a:p>
          <a:p>
            <a:pPr marL="285750" indent="-285750">
              <a:buFont typeface="Arial" pitchFamily="34" charset="0"/>
              <a:buChar char="•"/>
            </a:pPr>
            <a:r>
              <a:rPr lang="en-US" dirty="0" smtClean="0"/>
              <a:t>Crown Holdings (CCK)</a:t>
            </a:r>
          </a:p>
          <a:p>
            <a:pPr marL="285750" indent="-285750">
              <a:buFont typeface="Arial" pitchFamily="34" charset="0"/>
              <a:buChar char="•"/>
            </a:pPr>
            <a:r>
              <a:rPr lang="en-US" dirty="0" smtClean="0"/>
              <a:t>Bemis (BMS)</a:t>
            </a:r>
          </a:p>
          <a:p>
            <a:pPr marL="285750" indent="-285750">
              <a:buFont typeface="Arial" pitchFamily="34" charset="0"/>
              <a:buChar char="•"/>
            </a:pPr>
            <a:r>
              <a:rPr lang="en-US" dirty="0" smtClean="0"/>
              <a:t>Ball Corp (BLL)</a:t>
            </a:r>
          </a:p>
        </p:txBody>
      </p:sp>
      <p:sp>
        <p:nvSpPr>
          <p:cNvPr id="11" name="TextBox 10"/>
          <p:cNvSpPr txBox="1"/>
          <p:nvPr/>
        </p:nvSpPr>
        <p:spPr>
          <a:xfrm>
            <a:off x="6172200" y="1828798"/>
            <a:ext cx="3200400" cy="1754326"/>
          </a:xfrm>
          <a:prstGeom prst="rect">
            <a:avLst/>
          </a:prstGeom>
          <a:noFill/>
        </p:spPr>
        <p:txBody>
          <a:bodyPr wrap="square" rtlCol="0">
            <a:spAutoFit/>
          </a:bodyPr>
          <a:lstStyle/>
          <a:p>
            <a:r>
              <a:rPr lang="en-US" b="1" u="sng" dirty="0" smtClean="0"/>
              <a:t>James Armstrong</a:t>
            </a:r>
          </a:p>
          <a:p>
            <a:pPr marL="285750" indent="-285750">
              <a:buFont typeface="Arial" pitchFamily="34" charset="0"/>
              <a:buChar char="•"/>
            </a:pPr>
            <a:r>
              <a:rPr lang="en-US" dirty="0" smtClean="0"/>
              <a:t>PH Glatfelter (GLT)</a:t>
            </a:r>
          </a:p>
          <a:p>
            <a:pPr marL="285750" indent="-285750">
              <a:buFont typeface="Arial" pitchFamily="34" charset="0"/>
              <a:buChar char="•"/>
            </a:pPr>
            <a:r>
              <a:rPr lang="en-US" dirty="0" smtClean="0"/>
              <a:t>Norbord (NBD.CN)</a:t>
            </a:r>
          </a:p>
          <a:p>
            <a:pPr marL="285750" indent="-285750">
              <a:buFont typeface="Arial" pitchFamily="34" charset="0"/>
              <a:buChar char="•"/>
            </a:pPr>
            <a:r>
              <a:rPr lang="en-US" dirty="0" err="1" smtClean="0"/>
              <a:t>KapStone</a:t>
            </a:r>
            <a:r>
              <a:rPr lang="en-US" dirty="0" smtClean="0"/>
              <a:t> (KS)</a:t>
            </a:r>
          </a:p>
          <a:p>
            <a:pPr marL="285750" indent="-285750">
              <a:buFont typeface="Arial" pitchFamily="34" charset="0"/>
              <a:buChar char="•"/>
            </a:pPr>
            <a:r>
              <a:rPr lang="en-US" dirty="0" smtClean="0"/>
              <a:t>Clearwater Paper (CLW)</a:t>
            </a:r>
          </a:p>
          <a:p>
            <a:pPr marL="285750" indent="-285750">
              <a:buFont typeface="Arial" pitchFamily="34" charset="0"/>
              <a:buChar char="•"/>
            </a:pPr>
            <a:r>
              <a:rPr lang="en-US" dirty="0" smtClean="0"/>
              <a:t>Smurfit Kappa (SKG.ID)</a:t>
            </a:r>
          </a:p>
        </p:txBody>
      </p:sp>
    </p:spTree>
    <p:extLst>
      <p:ext uri="{BB962C8B-B14F-4D97-AF65-F5344CB8AC3E}">
        <p14:creationId xmlns:p14="http://schemas.microsoft.com/office/powerpoint/2010/main" val="2781328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Key Points:</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6</a:t>
            </a:fld>
            <a:endParaRPr lang="en-US" sz="1400" b="1" dirty="0">
              <a:solidFill>
                <a:schemeClr val="bg1">
                  <a:lumMod val="65000"/>
                </a:schemeClr>
              </a:solidFill>
              <a:effectLst/>
              <a:latin typeface="Arial" pitchFamily="34" charset="0"/>
              <a:cs typeface="Arial" pitchFamily="34" charset="0"/>
            </a:endParaRPr>
          </a:p>
        </p:txBody>
      </p:sp>
      <p:sp>
        <p:nvSpPr>
          <p:cNvPr id="7" name="TextBox 6"/>
          <p:cNvSpPr txBox="1"/>
          <p:nvPr/>
        </p:nvSpPr>
        <p:spPr>
          <a:xfrm>
            <a:off x="228600" y="6383179"/>
            <a:ext cx="5562600" cy="246221"/>
          </a:xfrm>
          <a:prstGeom prst="rect">
            <a:avLst/>
          </a:prstGeom>
          <a:noFill/>
        </p:spPr>
        <p:txBody>
          <a:bodyPr wrap="square" rtlCol="0">
            <a:spAutoFit/>
          </a:bodyPr>
          <a:lstStyle/>
          <a:p>
            <a:r>
              <a:rPr lang="en-US" sz="1000" b="1" dirty="0" smtClean="0"/>
              <a:t>Source:</a:t>
            </a:r>
            <a:r>
              <a:rPr lang="en-US" sz="1000" dirty="0" smtClean="0"/>
              <a:t> AF&amp;PA and Vertical Research Partners</a:t>
            </a:r>
            <a:endParaRPr lang="en-US" sz="1000" b="1" dirty="0"/>
          </a:p>
        </p:txBody>
      </p:sp>
      <p:sp>
        <p:nvSpPr>
          <p:cNvPr id="4" name="TextBox 3"/>
          <p:cNvSpPr txBox="1"/>
          <p:nvPr/>
        </p:nvSpPr>
        <p:spPr>
          <a:xfrm>
            <a:off x="990600" y="1828800"/>
            <a:ext cx="7391400" cy="4247317"/>
          </a:xfrm>
          <a:prstGeom prst="rect">
            <a:avLst/>
          </a:prstGeom>
          <a:noFill/>
        </p:spPr>
        <p:txBody>
          <a:bodyPr wrap="square" rtlCol="0">
            <a:spAutoFit/>
          </a:bodyPr>
          <a:lstStyle/>
          <a:p>
            <a:r>
              <a:rPr lang="en-US" b="1" dirty="0" smtClean="0"/>
              <a:t>Containerboard</a:t>
            </a:r>
            <a:r>
              <a:rPr lang="en-US" dirty="0" smtClean="0"/>
              <a:t> – Paper’s First “Real Business” Since the 1950’s (as long as OCC stays tight). Also sees benefits from (1) recent consolidation and (2) global growth in demand – that has exceeded real GDP.</a:t>
            </a:r>
          </a:p>
          <a:p>
            <a:r>
              <a:rPr lang="en-US" b="1" dirty="0" smtClean="0"/>
              <a:t>Paperboard</a:t>
            </a:r>
            <a:r>
              <a:rPr lang="en-US" dirty="0" smtClean="0"/>
              <a:t> – Crosscurrents near-term; US should maintain advantage LT.</a:t>
            </a:r>
          </a:p>
          <a:p>
            <a:r>
              <a:rPr lang="en-US" b="1" dirty="0" smtClean="0"/>
              <a:t>Market Pulp </a:t>
            </a:r>
            <a:r>
              <a:rPr lang="en-US" dirty="0" smtClean="0"/>
              <a:t>– North America could see a sustainable advantage in softwood grades. However, hardwood will continue to be pressured by Latin American capacity. One “wild card” in hardwood is currency --  a super-strong Brazilian Real almost eliminated their advantage in Spring 2011.</a:t>
            </a:r>
          </a:p>
          <a:p>
            <a:r>
              <a:rPr lang="en-US" b="1" dirty="0" smtClean="0"/>
              <a:t>Tissue</a:t>
            </a:r>
            <a:r>
              <a:rPr lang="en-US" dirty="0" smtClean="0"/>
              <a:t> – Huge secular changes in North America; good with private label.</a:t>
            </a:r>
          </a:p>
          <a:p>
            <a:r>
              <a:rPr lang="en-US" b="1" dirty="0" smtClean="0"/>
              <a:t>Printing Papers </a:t>
            </a:r>
            <a:r>
              <a:rPr lang="en-US" dirty="0" smtClean="0"/>
              <a:t>– Continued, gradual slide in uncoated free sheet (-2%-4% per year). Coated paper could fall faster, especially as effectiveness of full catalogs declines. The fate of mass-read magazines long-term is already clear; specialty “rags” will provide some relief.</a:t>
            </a:r>
          </a:p>
          <a:p>
            <a:r>
              <a:rPr lang="en-US" b="1" dirty="0" smtClean="0"/>
              <a:t>Wood is Good </a:t>
            </a:r>
            <a:r>
              <a:rPr lang="en-US" dirty="0" smtClean="0"/>
              <a:t>– But timberland is NOT an inflation hedge.</a:t>
            </a:r>
          </a:p>
          <a:p>
            <a:endParaRPr lang="en-US" dirty="0"/>
          </a:p>
        </p:txBody>
      </p:sp>
    </p:spTree>
    <p:extLst>
      <p:ext uri="{BB962C8B-B14F-4D97-AF65-F5344CB8AC3E}">
        <p14:creationId xmlns:p14="http://schemas.microsoft.com/office/powerpoint/2010/main" val="1310497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33400" y="2832371"/>
            <a:ext cx="8077200" cy="1200329"/>
          </a:xfrm>
          <a:prstGeom prst="rect">
            <a:avLst/>
          </a:prstGeom>
          <a:noFill/>
        </p:spPr>
        <p:txBody>
          <a:bodyPr wrap="square" rtlCol="0">
            <a:spAutoFit/>
          </a:bodyPr>
          <a:lstStyle/>
          <a:p>
            <a:pPr algn="ctr"/>
            <a:r>
              <a:rPr lang="en-US" sz="7200" b="1" dirty="0" smtClean="0">
                <a:latin typeface="Arial" pitchFamily="34" charset="0"/>
                <a:cs typeface="Arial" pitchFamily="34" charset="0"/>
              </a:rPr>
              <a:t>Containerboard</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7</a:t>
            </a:fld>
            <a:endParaRPr lang="en-US" sz="1400" b="1" dirty="0">
              <a:solidFill>
                <a:schemeClr val="bg1">
                  <a:lumMod val="6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3960852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US Paper and Paperboard Returns</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8</a:t>
            </a:fld>
            <a:endParaRPr lang="en-US" sz="1400" b="1" dirty="0">
              <a:solidFill>
                <a:schemeClr val="bg1">
                  <a:lumMod val="65000"/>
                </a:schemeClr>
              </a:solidFill>
              <a:effectLst/>
              <a:latin typeface="Arial" pitchFamily="34" charset="0"/>
              <a:cs typeface="Arial"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4233073544"/>
              </p:ext>
            </p:extLst>
          </p:nvPr>
        </p:nvGraphicFramePr>
        <p:xfrm>
          <a:off x="457200" y="1905000"/>
          <a:ext cx="8229600" cy="41148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4191000" y="1828800"/>
            <a:ext cx="3200400" cy="369332"/>
          </a:xfrm>
          <a:prstGeom prst="rect">
            <a:avLst/>
          </a:prstGeom>
          <a:solidFill>
            <a:schemeClr val="bg1"/>
          </a:solidFill>
          <a:ln>
            <a:solidFill>
              <a:schemeClr val="tx1">
                <a:lumMod val="50000"/>
                <a:lumOff val="50000"/>
              </a:schemeClr>
            </a:solidFill>
          </a:ln>
          <a:effectLst>
            <a:outerShdw blurRad="50800" dist="101600" dir="2700000" algn="tl" rotWithShape="0">
              <a:prstClr val="black">
                <a:alpha val="40000"/>
              </a:prstClr>
            </a:outerShdw>
          </a:effectLst>
        </p:spPr>
        <p:txBody>
          <a:bodyPr wrap="square" rtlCol="0">
            <a:spAutoFit/>
          </a:bodyPr>
          <a:lstStyle/>
          <a:p>
            <a:pPr algn="ctr"/>
            <a:r>
              <a:rPr lang="en-US" dirty="0" smtClean="0"/>
              <a:t>“Better To Be Lucky Than Good”</a:t>
            </a:r>
            <a:endParaRPr lang="en-US" dirty="0"/>
          </a:p>
        </p:txBody>
      </p:sp>
    </p:spTree>
    <p:extLst>
      <p:ext uri="{BB962C8B-B14F-4D97-AF65-F5344CB8AC3E}">
        <p14:creationId xmlns:p14="http://schemas.microsoft.com/office/powerpoint/2010/main" val="1990267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ce\Desktop\Vertical Folder\Vertical Logo\Final\VRP_Compass_Final_White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33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Lance\Desktop\Vertical Folder\Vertical Logo\Final\VRP_Logo_Final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
            <a:ext cx="2286000" cy="155448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0" y="1554502"/>
            <a:ext cx="9144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 y="1000780"/>
            <a:ext cx="8077200" cy="523220"/>
          </a:xfrm>
          <a:prstGeom prst="rect">
            <a:avLst/>
          </a:prstGeom>
          <a:noFill/>
        </p:spPr>
        <p:txBody>
          <a:bodyPr wrap="square" rtlCol="0">
            <a:spAutoFit/>
          </a:bodyPr>
          <a:lstStyle/>
          <a:p>
            <a:r>
              <a:rPr lang="en-US" sz="2800" b="1" dirty="0" smtClean="0">
                <a:latin typeface="Arial" pitchFamily="34" charset="0"/>
                <a:cs typeface="Arial" pitchFamily="34" charset="0"/>
              </a:rPr>
              <a:t>Key Changes We See</a:t>
            </a:r>
          </a:p>
        </p:txBody>
      </p:sp>
      <p:sp>
        <p:nvSpPr>
          <p:cNvPr id="23" name="TextBox 22"/>
          <p:cNvSpPr txBox="1"/>
          <p:nvPr/>
        </p:nvSpPr>
        <p:spPr>
          <a:xfrm>
            <a:off x="7711044" y="6447710"/>
            <a:ext cx="1219200" cy="307777"/>
          </a:xfrm>
          <a:prstGeom prst="rect">
            <a:avLst/>
          </a:prstGeom>
          <a:noFill/>
        </p:spPr>
        <p:txBody>
          <a:bodyPr wrap="square" rtlCol="0">
            <a:spAutoFit/>
          </a:bodyPr>
          <a:lstStyle/>
          <a:p>
            <a:pPr algn="r"/>
            <a:r>
              <a:rPr lang="en-US" sz="1400" b="1" dirty="0" smtClean="0">
                <a:solidFill>
                  <a:schemeClr val="bg1">
                    <a:lumMod val="65000"/>
                  </a:schemeClr>
                </a:solidFill>
                <a:effectLst/>
                <a:latin typeface="Arial" pitchFamily="34" charset="0"/>
                <a:cs typeface="Arial" pitchFamily="34" charset="0"/>
              </a:rPr>
              <a:t>Page </a:t>
            </a:r>
            <a:fld id="{9A030254-B012-4E33-8207-D8888493834C}" type="slidenum">
              <a:rPr lang="en-US" sz="1400" b="1" smtClean="0">
                <a:solidFill>
                  <a:schemeClr val="bg1">
                    <a:lumMod val="65000"/>
                  </a:schemeClr>
                </a:solidFill>
                <a:effectLst/>
                <a:latin typeface="Arial" pitchFamily="34" charset="0"/>
                <a:cs typeface="Arial" pitchFamily="34" charset="0"/>
              </a:rPr>
              <a:pPr algn="r"/>
              <a:t>9</a:t>
            </a:fld>
            <a:endParaRPr lang="en-US" sz="1400" b="1" dirty="0">
              <a:solidFill>
                <a:schemeClr val="bg1">
                  <a:lumMod val="65000"/>
                </a:schemeClr>
              </a:solidFill>
              <a:effectLst/>
              <a:latin typeface="Arial" pitchFamily="34" charset="0"/>
              <a:cs typeface="Arial" pitchFamily="34" charset="0"/>
            </a:endParaRPr>
          </a:p>
        </p:txBody>
      </p:sp>
      <p:sp>
        <p:nvSpPr>
          <p:cNvPr id="2" name="TextBox 1"/>
          <p:cNvSpPr txBox="1"/>
          <p:nvPr/>
        </p:nvSpPr>
        <p:spPr>
          <a:xfrm>
            <a:off x="533400" y="1981200"/>
            <a:ext cx="8001000" cy="4308872"/>
          </a:xfrm>
          <a:prstGeom prst="rect">
            <a:avLst/>
          </a:prstGeom>
          <a:noFill/>
        </p:spPr>
        <p:txBody>
          <a:bodyPr wrap="square" rtlCol="0">
            <a:spAutoFit/>
          </a:bodyPr>
          <a:lstStyle/>
          <a:p>
            <a:pPr marL="285750" indent="-285750">
              <a:buFont typeface="Arial" pitchFamily="34" charset="0"/>
              <a:buChar char="•"/>
            </a:pPr>
            <a:r>
              <a:rPr lang="en-US" sz="3200" b="1" dirty="0" smtClean="0"/>
              <a:t>Kraft Linerboard </a:t>
            </a:r>
            <a:r>
              <a:rPr lang="en-US" sz="3200" b="1" dirty="0"/>
              <a:t>is Critical to the Global Fiber System</a:t>
            </a:r>
          </a:p>
          <a:p>
            <a:pPr marL="285750" indent="-285750">
              <a:buFont typeface="Arial" pitchFamily="34" charset="0"/>
              <a:buChar char="•"/>
            </a:pPr>
            <a:r>
              <a:rPr lang="en-US" sz="3200" b="1" dirty="0"/>
              <a:t>Kraft Linerboard also Required for Certain </a:t>
            </a:r>
            <a:r>
              <a:rPr lang="en-US" sz="3200" b="1" dirty="0" smtClean="0"/>
              <a:t>Applications </a:t>
            </a:r>
            <a:r>
              <a:rPr lang="en-US" sz="3200" b="1" dirty="0"/>
              <a:t>(Fruits/Vegetables, High-Value)</a:t>
            </a:r>
          </a:p>
          <a:p>
            <a:pPr marL="285750" indent="-285750">
              <a:buFont typeface="Arial" pitchFamily="34" charset="0"/>
              <a:buChar char="•"/>
            </a:pPr>
            <a:r>
              <a:rPr lang="en-US" sz="3200" b="1" dirty="0" smtClean="0"/>
              <a:t>OCC </a:t>
            </a:r>
            <a:r>
              <a:rPr lang="en-US" sz="3200" b="1" dirty="0"/>
              <a:t>Will become More Dear, the </a:t>
            </a:r>
            <a:r>
              <a:rPr lang="en-US" sz="3200" b="1" dirty="0" smtClean="0"/>
              <a:t>Faster Box </a:t>
            </a:r>
            <a:r>
              <a:rPr lang="en-US" sz="3200" b="1" dirty="0"/>
              <a:t>Demand Grows</a:t>
            </a:r>
          </a:p>
          <a:p>
            <a:pPr marL="285750" indent="-285750">
              <a:buFont typeface="Arial" pitchFamily="34" charset="0"/>
              <a:buChar char="•"/>
            </a:pPr>
            <a:r>
              <a:rPr lang="en-US" sz="3200" b="1" dirty="0" smtClean="0"/>
              <a:t>No </a:t>
            </a:r>
            <a:r>
              <a:rPr lang="en-US" sz="3200" b="1" dirty="0"/>
              <a:t>Room at the Inn – The Americas and Europe Win, Asia Loses</a:t>
            </a:r>
          </a:p>
          <a:p>
            <a:endParaRPr lang="en-US" dirty="0"/>
          </a:p>
        </p:txBody>
      </p:sp>
    </p:spTree>
    <p:extLst>
      <p:ext uri="{BB962C8B-B14F-4D97-AF65-F5344CB8AC3E}">
        <p14:creationId xmlns:p14="http://schemas.microsoft.com/office/powerpoint/2010/main" val="4109705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3396</TotalTime>
  <Words>2570</Words>
  <Application>Microsoft Office PowerPoint</Application>
  <PresentationFormat>Letter Paper (8.5x11 in)</PresentationFormat>
  <Paragraphs>318</Paragraphs>
  <Slides>44</Slides>
  <Notes>42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Lance</dc:creator>
  <cp:lastModifiedBy>Chip Dillon Ext 6159</cp:lastModifiedBy>
  <cp:revision>185</cp:revision>
  <cp:lastPrinted>2012-07-05T13:22:11Z</cp:lastPrinted>
  <dcterms:created xsi:type="dcterms:W3CDTF">2011-07-19T15:25:37Z</dcterms:created>
  <dcterms:modified xsi:type="dcterms:W3CDTF">2013-09-11T20:49:43Z</dcterms:modified>
</cp:coreProperties>
</file>